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64" r:id="rId3"/>
    <p:sldId id="265" r:id="rId4"/>
    <p:sldId id="288"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9" r:id="rId18"/>
    <p:sldId id="280" r:id="rId19"/>
    <p:sldId id="281" r:id="rId20"/>
    <p:sldId id="283" r:id="rId21"/>
    <p:sldId id="284" r:id="rId22"/>
    <p:sldId id="282" r:id="rId23"/>
    <p:sldId id="287" r:id="rId24"/>
    <p:sldId id="285" r:id="rId25"/>
    <p:sldId id="286" r:id="rId26"/>
    <p:sldId id="28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6" autoAdjust="0"/>
    <p:restoredTop sz="90838" autoAdjust="0"/>
  </p:normalViewPr>
  <p:slideViewPr>
    <p:cSldViewPr snapToGrid="0">
      <p:cViewPr varScale="1">
        <p:scale>
          <a:sx n="75" d="100"/>
          <a:sy n="75" d="100"/>
        </p:scale>
        <p:origin x="1133" y="48"/>
      </p:cViewPr>
      <p:guideLst>
        <p:guide orient="horz" pos="2160"/>
        <p:guide pos="3840"/>
      </p:guideLst>
    </p:cSldViewPr>
  </p:slideViewPr>
  <p:outlineViewPr>
    <p:cViewPr>
      <p:scale>
        <a:sx n="33" d="100"/>
        <a:sy n="33" d="100"/>
      </p:scale>
      <p:origin x="0" y="2303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44E8D-D65F-4B62-8C69-2881BCCF2FAF}" type="datetimeFigureOut">
              <a:rPr lang="en-IN" smtClean="0"/>
              <a:pPr/>
              <a:t>25-05-2022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98F8F-199A-4332-A4FE-C6614E6FC446}" type="slidenum">
              <a:rPr lang="en-IN" smtClean="0"/>
              <a:pPr/>
              <a:t>‹#›</a:t>
            </a:fld>
            <a:endParaRPr lang="en-IN"/>
          </a:p>
        </p:txBody>
      </p:sp>
    </p:spTree>
    <p:extLst>
      <p:ext uri="{BB962C8B-B14F-4D97-AF65-F5344CB8AC3E}">
        <p14:creationId xmlns:p14="http://schemas.microsoft.com/office/powerpoint/2010/main" val="338919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2E98F8F-199A-4332-A4FE-C6614E6FC446}" type="slidenum">
              <a:rPr lang="en-IN" smtClean="0"/>
              <a:pPr/>
              <a:t>4</a:t>
            </a:fld>
            <a:endParaRPr lang="en-IN"/>
          </a:p>
        </p:txBody>
      </p:sp>
    </p:spTree>
    <p:extLst>
      <p:ext uri="{BB962C8B-B14F-4D97-AF65-F5344CB8AC3E}">
        <p14:creationId xmlns:p14="http://schemas.microsoft.com/office/powerpoint/2010/main" val="186085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5/25/2022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5567" y="1404019"/>
            <a:ext cx="10993549" cy="1475013"/>
          </a:xfrm>
        </p:spPr>
        <p:txBody>
          <a:bodyPr>
            <a:normAutofit fontScale="90000"/>
          </a:bodyPr>
          <a:lstStyle/>
          <a:p>
            <a:pPr algn="ctr">
              <a:spcBef>
                <a:spcPts val="0"/>
              </a:spcBef>
              <a:spcAft>
                <a:spcPts val="800"/>
              </a:spcAft>
            </a:pPr>
            <a:br>
              <a:rPr lang="en-US" b="0" dirty="0">
                <a:effectLst/>
              </a:rPr>
            </a:br>
            <a:r>
              <a:rPr lang="en-US" b="1" dirty="0">
                <a:solidFill>
                  <a:schemeClr val="accent2"/>
                </a:solidFill>
                <a:latin typeface="Calibri" panose="020F0502020204030204" pitchFamily="34" charset="0"/>
              </a:rPr>
              <a:t>Emotional based media playback and stress monitoring system for Autism </a:t>
            </a:r>
            <a:br>
              <a:rPr lang="en-US" b="1" dirty="0">
                <a:solidFill>
                  <a:schemeClr val="accent2"/>
                </a:solidFill>
                <a:latin typeface="Calibri" panose="020F0502020204030204" pitchFamily="34" charset="0"/>
              </a:rPr>
            </a:br>
            <a:r>
              <a:rPr lang="en-US" b="1" dirty="0">
                <a:solidFill>
                  <a:schemeClr val="accent2"/>
                </a:solidFill>
                <a:latin typeface="Calibri" panose="020F0502020204030204" pitchFamily="34" charset="0"/>
              </a:rPr>
              <a:t>(Batch-A22)</a:t>
            </a:r>
            <a:br>
              <a:rPr lang="en-US" dirty="0"/>
            </a:br>
            <a:endParaRPr lang="en-US" b="1" dirty="0"/>
          </a:p>
        </p:txBody>
      </p:sp>
      <p:sp>
        <p:nvSpPr>
          <p:cNvPr id="4" name="TextBox 3">
            <a:extLst>
              <a:ext uri="{FF2B5EF4-FFF2-40B4-BE49-F238E27FC236}">
                <a16:creationId xmlns:a16="http://schemas.microsoft.com/office/drawing/2014/main" id="{0C82204D-0E16-4E71-8837-C985815A4B3C}"/>
              </a:ext>
            </a:extLst>
          </p:cNvPr>
          <p:cNvSpPr txBox="1"/>
          <p:nvPr/>
        </p:nvSpPr>
        <p:spPr>
          <a:xfrm>
            <a:off x="907115" y="3764759"/>
            <a:ext cx="4871049"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TEAM MEMBERS:</a:t>
            </a:r>
          </a:p>
          <a:p>
            <a:pPr algn="ctr"/>
            <a:r>
              <a:rPr lang="en-US" sz="2400" dirty="0">
                <a:solidFill>
                  <a:schemeClr val="bg1"/>
                </a:solidFill>
              </a:rPr>
              <a:t>SREENIDHYEE E (211418104260)</a:t>
            </a:r>
            <a:endParaRPr lang="en-US" dirty="0"/>
          </a:p>
          <a:p>
            <a:pPr algn="ctr">
              <a:spcBef>
                <a:spcPct val="0"/>
              </a:spcBef>
            </a:pPr>
            <a:r>
              <a:rPr lang="en-US" sz="2400" dirty="0">
                <a:solidFill>
                  <a:schemeClr val="bg1"/>
                </a:solidFill>
              </a:rPr>
              <a:t>SRINITHEKA T (211418104264)</a:t>
            </a:r>
          </a:p>
          <a:p>
            <a:pPr algn="ctr"/>
            <a:r>
              <a:rPr lang="en-US" sz="2400" dirty="0">
                <a:solidFill>
                  <a:schemeClr val="bg1"/>
                </a:solidFill>
              </a:rPr>
              <a:t>SUVETHA J (211418104282)</a:t>
            </a:r>
          </a:p>
          <a:p>
            <a:pPr algn="ctr"/>
            <a:endParaRPr lang="en-US" dirty="0">
              <a:solidFill>
                <a:schemeClr val="bg1"/>
              </a:solidFill>
            </a:endParaRPr>
          </a:p>
        </p:txBody>
      </p:sp>
      <p:sp>
        <p:nvSpPr>
          <p:cNvPr id="3" name="TextBox 2">
            <a:extLst>
              <a:ext uri="{FF2B5EF4-FFF2-40B4-BE49-F238E27FC236}">
                <a16:creationId xmlns:a16="http://schemas.microsoft.com/office/drawing/2014/main" id="{1F582A2D-D031-4118-B70E-163C7BB3E6B2}"/>
              </a:ext>
            </a:extLst>
          </p:cNvPr>
          <p:cNvSpPr txBox="1"/>
          <p:nvPr/>
        </p:nvSpPr>
        <p:spPr>
          <a:xfrm>
            <a:off x="6092342" y="3891280"/>
            <a:ext cx="4748378" cy="1200329"/>
          </a:xfrm>
          <a:prstGeom prst="rect">
            <a:avLst/>
          </a:prstGeom>
          <a:noFill/>
        </p:spPr>
        <p:txBody>
          <a:bodyPr wrap="square" rtlCol="0">
            <a:spAutoFit/>
          </a:bodyPr>
          <a:lstStyle/>
          <a:p>
            <a:r>
              <a:rPr lang="en-IN" sz="2400" dirty="0">
                <a:solidFill>
                  <a:schemeClr val="bg1"/>
                </a:solidFill>
              </a:rPr>
              <a:t>PROJECT GUIDE:</a:t>
            </a:r>
          </a:p>
          <a:p>
            <a:r>
              <a:rPr lang="en-IN" sz="2400" dirty="0">
                <a:solidFill>
                  <a:schemeClr val="bg1"/>
                </a:solidFill>
              </a:rPr>
              <a:t>Mrs. A KANCHANA, M.E.</a:t>
            </a:r>
          </a:p>
          <a:p>
            <a:r>
              <a:rPr lang="en-IN" sz="2400" dirty="0">
                <a:solidFill>
                  <a:schemeClr val="bg1"/>
                </a:solidFill>
              </a:rPr>
              <a:t>ASSISTANT PROFESSOR</a:t>
            </a:r>
          </a:p>
        </p:txBody>
      </p:sp>
      <p:pic>
        <p:nvPicPr>
          <p:cNvPr id="5" name="Google Shape;86;p1">
            <a:extLst>
              <a:ext uri="{FF2B5EF4-FFF2-40B4-BE49-F238E27FC236}">
                <a16:creationId xmlns:a16="http://schemas.microsoft.com/office/drawing/2014/main" id="{4D440144-67A2-4AC9-54AB-6082EC3ADBF5}"/>
              </a:ext>
            </a:extLst>
          </p:cNvPr>
          <p:cNvPicPr preferRelativeResize="0"/>
          <p:nvPr/>
        </p:nvPicPr>
        <p:blipFill rotWithShape="1">
          <a:blip r:embed="rId2">
            <a:alphaModFix/>
          </a:blip>
          <a:srcRect r="7703"/>
          <a:stretch/>
        </p:blipFill>
        <p:spPr>
          <a:xfrm>
            <a:off x="9375775" y="1320178"/>
            <a:ext cx="1074172" cy="1078914"/>
          </a:xfrm>
          <a:prstGeom prst="rect">
            <a:avLst/>
          </a:prstGeom>
          <a:noFill/>
          <a:ln>
            <a:noFill/>
          </a:ln>
        </p:spPr>
      </p:pic>
      <p:pic>
        <p:nvPicPr>
          <p:cNvPr id="6" name="Google Shape;87;p1" descr="Anna University - Wikipedia">
            <a:extLst>
              <a:ext uri="{FF2B5EF4-FFF2-40B4-BE49-F238E27FC236}">
                <a16:creationId xmlns:a16="http://schemas.microsoft.com/office/drawing/2014/main" id="{B7CCF47A-19C5-C498-ABE9-9D9496F06BA9}"/>
              </a:ext>
            </a:extLst>
          </p:cNvPr>
          <p:cNvPicPr preferRelativeResize="0"/>
          <p:nvPr/>
        </p:nvPicPr>
        <p:blipFill rotWithShape="1">
          <a:blip r:embed="rId3">
            <a:alphaModFix/>
          </a:blip>
          <a:srcRect/>
          <a:stretch/>
        </p:blipFill>
        <p:spPr>
          <a:xfrm>
            <a:off x="1742053" y="1320178"/>
            <a:ext cx="919868" cy="1078914"/>
          </a:xfrm>
          <a:prstGeom prst="rect">
            <a:avLst/>
          </a:prstGeom>
          <a:noFill/>
          <a:ln>
            <a:noFill/>
          </a:ln>
        </p:spPr>
      </p:pic>
    </p:spTree>
    <p:extLst>
      <p:ext uri="{BB962C8B-B14F-4D97-AF65-F5344CB8AC3E}">
        <p14:creationId xmlns:p14="http://schemas.microsoft.com/office/powerpoint/2010/main" val="4015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A3A3-B7BB-90F4-34C3-2CDF6A91E264}"/>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C64311E4-28E6-8B0C-CF9F-5D0E3504B311}"/>
              </a:ext>
            </a:extLst>
          </p:cNvPr>
          <p:cNvSpPr>
            <a:spLocks noGrp="1"/>
          </p:cNvSpPr>
          <p:nvPr>
            <p:ph idx="1"/>
          </p:nvPr>
        </p:nvSpPr>
        <p:spPr>
          <a:xfrm>
            <a:off x="506896" y="2117035"/>
            <a:ext cx="8420346" cy="383800"/>
          </a:xfrm>
        </p:spPr>
        <p:txBody>
          <a:bodyPr>
            <a:no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ER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4802811F-25BC-9C32-6DEB-3193A53F2166}"/>
              </a:ext>
            </a:extLst>
          </p:cNvPr>
          <p:cNvPicPr>
            <a:picLocks noChangeAspect="1"/>
          </p:cNvPicPr>
          <p:nvPr/>
        </p:nvPicPr>
        <p:blipFill>
          <a:blip r:embed="rId2"/>
          <a:stretch>
            <a:fillRect/>
          </a:stretch>
        </p:blipFill>
        <p:spPr>
          <a:xfrm>
            <a:off x="853109" y="2500836"/>
            <a:ext cx="10485782" cy="4357166"/>
          </a:xfrm>
          <a:prstGeom prst="rect">
            <a:avLst/>
          </a:prstGeom>
        </p:spPr>
      </p:pic>
    </p:spTree>
    <p:extLst>
      <p:ext uri="{BB962C8B-B14F-4D97-AF65-F5344CB8AC3E}">
        <p14:creationId xmlns:p14="http://schemas.microsoft.com/office/powerpoint/2010/main" val="15288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0255-0BE0-7560-5052-EEB2DC64593F}"/>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AAE5F647-09EC-E59F-0873-9E1DC7263069}"/>
              </a:ext>
            </a:extLst>
          </p:cNvPr>
          <p:cNvSpPr>
            <a:spLocks noGrp="1"/>
          </p:cNvSpPr>
          <p:nvPr>
            <p:ph idx="1"/>
          </p:nvPr>
        </p:nvSpPr>
        <p:spPr>
          <a:xfrm>
            <a:off x="581193" y="2021470"/>
            <a:ext cx="11029615" cy="46331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USECASE DIAGRAM                                                      SEQUENCE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7C0F1D-CB62-1DAA-183F-8DC25082281E}"/>
              </a:ext>
            </a:extLst>
          </p:cNvPr>
          <p:cNvPicPr>
            <a:picLocks noChangeAspect="1"/>
          </p:cNvPicPr>
          <p:nvPr/>
        </p:nvPicPr>
        <p:blipFill rotWithShape="1">
          <a:blip r:embed="rId2">
            <a:extLst>
              <a:ext uri="{28A0092B-C50C-407E-A947-70E740481C1C}">
                <a14:useLocalDpi xmlns:a14="http://schemas.microsoft.com/office/drawing/2010/main" val="0"/>
              </a:ext>
            </a:extLst>
          </a:blip>
          <a:srcRect l="10622"/>
          <a:stretch/>
        </p:blipFill>
        <p:spPr bwMode="auto">
          <a:xfrm>
            <a:off x="6225474" y="2484783"/>
            <a:ext cx="5631909" cy="4293704"/>
          </a:xfrm>
          <a:prstGeom prst="rect">
            <a:avLst/>
          </a:prstGeom>
          <a:noFill/>
          <a:ln>
            <a:noFill/>
          </a:ln>
          <a:extLst>
            <a:ext uri="{53640926-AAD7-44D8-BBD7-CCE9431645EC}">
              <a14:shadowObscured xmlns:a14="http://schemas.microsoft.com/office/drawing/2010/main"/>
            </a:ext>
          </a:extLst>
        </p:spPr>
      </p:pic>
      <p:pic>
        <p:nvPicPr>
          <p:cNvPr id="5" name="Content Placeholder 4">
            <a:extLst>
              <a:ext uri="{FF2B5EF4-FFF2-40B4-BE49-F238E27FC236}">
                <a16:creationId xmlns:a16="http://schemas.microsoft.com/office/drawing/2014/main" id="{2AA8CCCF-83CF-D9A8-A13A-C97E3B3768C0}"/>
              </a:ext>
            </a:extLst>
          </p:cNvPr>
          <p:cNvPicPr>
            <a:picLocks noChangeAspect="1"/>
          </p:cNvPicPr>
          <p:nvPr/>
        </p:nvPicPr>
        <p:blipFill>
          <a:blip r:embed="rId3"/>
          <a:stretch>
            <a:fillRect/>
          </a:stretch>
        </p:blipFill>
        <p:spPr>
          <a:xfrm>
            <a:off x="581192" y="2484782"/>
            <a:ext cx="4845573" cy="4373217"/>
          </a:xfrm>
          <a:prstGeom prst="rect">
            <a:avLst/>
          </a:prstGeom>
        </p:spPr>
      </p:pic>
    </p:spTree>
    <p:extLst>
      <p:ext uri="{BB962C8B-B14F-4D97-AF65-F5344CB8AC3E}">
        <p14:creationId xmlns:p14="http://schemas.microsoft.com/office/powerpoint/2010/main" val="16113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1457-A283-5FC8-CAFA-0D0084C37936}"/>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AA03722F-CBF3-BEFD-5B54-62FC142535BC}"/>
              </a:ext>
            </a:extLst>
          </p:cNvPr>
          <p:cNvSpPr>
            <a:spLocks noGrp="1"/>
          </p:cNvSpPr>
          <p:nvPr>
            <p:ph idx="1"/>
          </p:nvPr>
        </p:nvSpPr>
        <p:spPr/>
        <p:txBody>
          <a:bodyPr>
            <a:normAutofit/>
          </a:bodyPr>
          <a:lstStyle/>
          <a:p>
            <a:r>
              <a:rPr lang="en-GB" sz="2000" dirty="0">
                <a:solidFill>
                  <a:schemeClr val="tx1"/>
                </a:solidFill>
                <a:latin typeface="Times New Roman" pitchFamily="18" charset="0"/>
                <a:cs typeface="Times New Roman" pitchFamily="18" charset="0"/>
              </a:rPr>
              <a:t>Facial Emotion Prediction </a:t>
            </a:r>
          </a:p>
          <a:p>
            <a:r>
              <a:rPr lang="en-GB" sz="2000" dirty="0">
                <a:solidFill>
                  <a:schemeClr val="tx1"/>
                </a:solidFill>
                <a:latin typeface="Times New Roman" pitchFamily="18" charset="0"/>
                <a:cs typeface="Times New Roman" pitchFamily="18" charset="0"/>
              </a:rPr>
              <a:t>Sweat level prediction</a:t>
            </a:r>
          </a:p>
          <a:p>
            <a:r>
              <a:rPr lang="en-GB" sz="2000" dirty="0">
                <a:solidFill>
                  <a:schemeClr val="tx1"/>
                </a:solidFill>
                <a:latin typeface="Times New Roman" pitchFamily="18" charset="0"/>
                <a:cs typeface="Times New Roman" pitchFamily="18" charset="0"/>
              </a:rPr>
              <a:t>Audio Playing module</a:t>
            </a:r>
          </a:p>
          <a:p>
            <a:r>
              <a:rPr lang="en-GB" sz="2000" dirty="0">
                <a:solidFill>
                  <a:schemeClr val="tx1"/>
                </a:solidFill>
                <a:latin typeface="Times New Roman" pitchFamily="18" charset="0"/>
                <a:cs typeface="Times New Roman" pitchFamily="18" charset="0"/>
              </a:rPr>
              <a:t>Hardware Integration module</a:t>
            </a:r>
          </a:p>
          <a:p>
            <a:r>
              <a:rPr lang="en-GB" sz="2000" dirty="0">
                <a:solidFill>
                  <a:schemeClr val="tx1"/>
                </a:solidFill>
                <a:latin typeface="Times New Roman" pitchFamily="18" charset="0"/>
                <a:cs typeface="Times New Roman" pitchFamily="18" charset="0"/>
              </a:rPr>
              <a:t>Embedded C module</a:t>
            </a:r>
          </a:p>
          <a:p>
            <a:r>
              <a:rPr lang="en-GB" sz="2000" dirty="0">
                <a:solidFill>
                  <a:schemeClr val="tx1"/>
                </a:solidFill>
                <a:latin typeface="Times New Roman" pitchFamily="18" charset="0"/>
                <a:cs typeface="Times New Roman" pitchFamily="18" charset="0"/>
              </a:rPr>
              <a:t>Result and Testing</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49951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6579-0DDE-EDE5-C316-601CD0C8EF94}"/>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31F0CB83-7639-B964-4681-B3C5304D89DF}"/>
              </a:ext>
            </a:extLst>
          </p:cNvPr>
          <p:cNvSpPr>
            <a:spLocks noGrp="1"/>
          </p:cNvSpPr>
          <p:nvPr>
            <p:ph idx="1"/>
          </p:nvPr>
        </p:nvSpPr>
        <p:spPr>
          <a:xfrm>
            <a:off x="428792" y="1906177"/>
            <a:ext cx="11029615" cy="2543903"/>
          </a:xfrm>
        </p:spPr>
        <p:txBody>
          <a:bodyPr>
            <a:normAutofit/>
          </a:bodyPr>
          <a:lstStyle/>
          <a:p>
            <a:pPr algn="just"/>
            <a:r>
              <a:rPr lang="en-IN" sz="2000" b="1" dirty="0">
                <a:solidFill>
                  <a:schemeClr val="tx1"/>
                </a:solidFill>
                <a:latin typeface="Times New Roman" pitchFamily="18" charset="0"/>
                <a:cs typeface="Times New Roman" pitchFamily="18" charset="0"/>
              </a:rPr>
              <a:t>Facial Emotion prediction </a:t>
            </a:r>
            <a:r>
              <a:rPr lang="en-US" sz="2000" b="1" dirty="0">
                <a:solidFill>
                  <a:schemeClr val="tx1"/>
                </a:solidFill>
                <a:latin typeface="Times New Roman" pitchFamily="18" charset="0"/>
                <a:cs typeface="Times New Roman" pitchFamily="18" charset="0"/>
              </a:rPr>
              <a:t>: </a:t>
            </a:r>
            <a:r>
              <a:rPr lang="en-US" sz="2000" dirty="0">
                <a:solidFill>
                  <a:schemeClr val="tx1"/>
                </a:solidFill>
                <a:latin typeface="Times New Roman" pitchFamily="18" charset="0"/>
                <a:cs typeface="Times New Roman" pitchFamily="18" charset="0"/>
              </a:rPr>
              <a:t>OpenCV uses machine learning algorithms(CNN and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to search for faces. By getting live input from the subject using OpenCV the facial emotion is detected and it is converted into a grayscale image for accurate prediction using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And the region of interest for this project is mouth and lip with which emotion is predicted. </a:t>
            </a:r>
          </a:p>
          <a:p>
            <a:pPr algn="just">
              <a:buNone/>
            </a:pPr>
            <a:endParaRPr lang="en-IN" sz="2000" dirty="0">
              <a:latin typeface="Times New Roman" pitchFamily="18" charset="0"/>
              <a:cs typeface="Times New Roman" pitchFamily="18" charset="0"/>
            </a:endParaRPr>
          </a:p>
        </p:txBody>
      </p:sp>
      <p:pic>
        <p:nvPicPr>
          <p:cNvPr id="4" name="Picture 3" descr="facial detection.jpg"/>
          <p:cNvPicPr>
            <a:picLocks noChangeAspect="1"/>
          </p:cNvPicPr>
          <p:nvPr/>
        </p:nvPicPr>
        <p:blipFill>
          <a:blip r:embed="rId2"/>
          <a:stretch>
            <a:fillRect/>
          </a:stretch>
        </p:blipFill>
        <p:spPr>
          <a:xfrm>
            <a:off x="3169920" y="4542536"/>
            <a:ext cx="1686560" cy="1735049"/>
          </a:xfrm>
          <a:prstGeom prst="rect">
            <a:avLst/>
          </a:prstGeom>
        </p:spPr>
      </p:pic>
      <p:pic>
        <p:nvPicPr>
          <p:cNvPr id="6" name="Picture 5" descr="laptop.jpg"/>
          <p:cNvPicPr>
            <a:picLocks noChangeAspect="1"/>
          </p:cNvPicPr>
          <p:nvPr/>
        </p:nvPicPr>
        <p:blipFill>
          <a:blip r:embed="rId3"/>
          <a:stretch>
            <a:fillRect/>
          </a:stretch>
        </p:blipFill>
        <p:spPr>
          <a:xfrm>
            <a:off x="1102360" y="4429760"/>
            <a:ext cx="1981200" cy="1981200"/>
          </a:xfrm>
          <a:prstGeom prst="rect">
            <a:avLst/>
          </a:prstGeom>
        </p:spPr>
      </p:pic>
      <p:cxnSp>
        <p:nvCxnSpPr>
          <p:cNvPr id="8" name="Straight Connector 7"/>
          <p:cNvCxnSpPr/>
          <p:nvPr/>
        </p:nvCxnSpPr>
        <p:spPr>
          <a:xfrm flipV="1">
            <a:off x="2235200" y="4805680"/>
            <a:ext cx="1239520" cy="27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53920" y="5293360"/>
            <a:ext cx="1249680" cy="558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118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EF77-B35F-0B02-FE64-9424AC078FDF}"/>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3E1719E4-50A4-8F82-9BAC-1CAC3A3EEF23}"/>
              </a:ext>
            </a:extLst>
          </p:cNvPr>
          <p:cNvSpPr>
            <a:spLocks noGrp="1"/>
          </p:cNvSpPr>
          <p:nvPr>
            <p:ph idx="1"/>
          </p:nvPr>
        </p:nvSpPr>
        <p:spPr>
          <a:xfrm>
            <a:off x="581192" y="1991361"/>
            <a:ext cx="11029615" cy="2824479"/>
          </a:xfrm>
        </p:spPr>
        <p:txBody>
          <a:bodyPr>
            <a:normAutofit/>
          </a:bodyPr>
          <a:lstStyle/>
          <a:p>
            <a:pPr algn="just"/>
            <a:r>
              <a:rPr lang="en-IN" sz="2000" b="1" dirty="0">
                <a:solidFill>
                  <a:schemeClr val="tx1"/>
                </a:solidFill>
                <a:latin typeface="Times New Roman" pitchFamily="18" charset="0"/>
                <a:cs typeface="Times New Roman" pitchFamily="18" charset="0"/>
              </a:rPr>
              <a:t>Sweat level prediction :</a:t>
            </a:r>
            <a:r>
              <a:rPr lang="en-IN" sz="2000" dirty="0">
                <a:solidFill>
                  <a:schemeClr val="tx1"/>
                </a:solidFill>
                <a:latin typeface="Times New Roman" pitchFamily="18" charset="0"/>
                <a:cs typeface="Times New Roman" pitchFamily="18" charset="0"/>
              </a:rPr>
              <a:t>  Sweat level is predicted using GSR Sensor. </a:t>
            </a:r>
            <a:r>
              <a:rPr lang="en-US" sz="2000" dirty="0">
                <a:solidFill>
                  <a:schemeClr val="tx1"/>
                </a:solidFill>
                <a:latin typeface="Times New Roman" pitchFamily="18" charset="0"/>
                <a:cs typeface="Times New Roman" pitchFamily="18" charset="0"/>
              </a:rPr>
              <a:t>GSR stands for galvanic skin response, and it is a method of measuring the electrical conductance of the skin. Strong emotion can cause stimulus to your sympathetic nervous system, resulting in more sweat being secreted by the sweat glands. Grove - GSR allows you to spot such strong emotions by simply attaching two electrodes to two fingers on one hand. By simply wearing a band on two fingers. If the conductance is above 80 then the subject is sad. If the conductance is below 80 the subject is happy/neutral. By predicting the sweat level the emotion is predicted</a:t>
            </a:r>
          </a:p>
        </p:txBody>
      </p:sp>
      <p:pic>
        <p:nvPicPr>
          <p:cNvPr id="4" name="Picture 3" descr="GSR.jpg"/>
          <p:cNvPicPr>
            <a:picLocks noChangeAspect="1"/>
          </p:cNvPicPr>
          <p:nvPr/>
        </p:nvPicPr>
        <p:blipFill>
          <a:blip r:embed="rId2"/>
          <a:stretch>
            <a:fillRect/>
          </a:stretch>
        </p:blipFill>
        <p:spPr>
          <a:xfrm>
            <a:off x="1315720" y="4880610"/>
            <a:ext cx="2138680" cy="1604010"/>
          </a:xfrm>
          <a:prstGeom prst="rect">
            <a:avLst/>
          </a:prstGeom>
        </p:spPr>
      </p:pic>
    </p:spTree>
    <p:extLst>
      <p:ext uri="{BB962C8B-B14F-4D97-AF65-F5344CB8AC3E}">
        <p14:creationId xmlns:p14="http://schemas.microsoft.com/office/powerpoint/2010/main" val="2486621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9645-E4F8-B20F-66B3-CDF9922CC3B8}"/>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B9FACAFB-08ED-FDB6-8160-82880136D2D7}"/>
              </a:ext>
            </a:extLst>
          </p:cNvPr>
          <p:cNvSpPr>
            <a:spLocks noGrp="1"/>
          </p:cNvSpPr>
          <p:nvPr>
            <p:ph idx="1"/>
          </p:nvPr>
        </p:nvSpPr>
        <p:spPr>
          <a:xfrm>
            <a:off x="581192" y="2180497"/>
            <a:ext cx="11029615" cy="2046063"/>
          </a:xfrm>
        </p:spPr>
        <p:txBody>
          <a:bodyPr>
            <a:normAutofit/>
          </a:bodyPr>
          <a:lstStyle/>
          <a:p>
            <a:pPr algn="just"/>
            <a:r>
              <a:rPr lang="en-IN" sz="2000" b="1" dirty="0">
                <a:solidFill>
                  <a:schemeClr val="tx1"/>
                </a:solidFill>
                <a:latin typeface="Times New Roman" pitchFamily="18" charset="0"/>
                <a:cs typeface="Times New Roman" pitchFamily="18" charset="0"/>
              </a:rPr>
              <a:t>Audio playing module: </a:t>
            </a:r>
            <a:r>
              <a:rPr lang="en-IN" sz="2000" dirty="0">
                <a:solidFill>
                  <a:schemeClr val="tx1"/>
                </a:solidFill>
                <a:latin typeface="Times New Roman" pitchFamily="18" charset="0"/>
                <a:cs typeface="Times New Roman" pitchFamily="18" charset="0"/>
              </a:rPr>
              <a:t>Audio plays in response to the Autism children’s Emotion is predicted. If the child is happy it plays calming audio and when the child is sad it plays clapping Audio. This module is to train the ASD children to adjust and develop in a closed and crowded environment. Audio playback files can be changed according to individuals, in this project for happy the audio playback module plays rhyme and for sad the audio playback module plays clapping sound to boost the subject’s state of mind/mood.   </a:t>
            </a:r>
            <a:endParaRPr lang="en-IN" sz="2000" dirty="0">
              <a:latin typeface="Times New Roman" pitchFamily="18" charset="0"/>
              <a:cs typeface="Times New Roman" pitchFamily="18" charset="0"/>
            </a:endParaRPr>
          </a:p>
        </p:txBody>
      </p:sp>
      <p:pic>
        <p:nvPicPr>
          <p:cNvPr id="4" name="Picture 3" descr="volume.png"/>
          <p:cNvPicPr>
            <a:picLocks noChangeAspect="1"/>
          </p:cNvPicPr>
          <p:nvPr/>
        </p:nvPicPr>
        <p:blipFill>
          <a:blip r:embed="rId2"/>
          <a:stretch>
            <a:fillRect/>
          </a:stretch>
        </p:blipFill>
        <p:spPr>
          <a:xfrm>
            <a:off x="3027680" y="5085080"/>
            <a:ext cx="970280" cy="970280"/>
          </a:xfrm>
          <a:prstGeom prst="rect">
            <a:avLst/>
          </a:prstGeom>
        </p:spPr>
      </p:pic>
      <p:pic>
        <p:nvPicPr>
          <p:cNvPr id="5" name="Picture 4" descr="laptop.jpg"/>
          <p:cNvPicPr>
            <a:picLocks noChangeAspect="1"/>
          </p:cNvPicPr>
          <p:nvPr/>
        </p:nvPicPr>
        <p:blipFill>
          <a:blip r:embed="rId3"/>
          <a:stretch>
            <a:fillRect/>
          </a:stretch>
        </p:blipFill>
        <p:spPr>
          <a:xfrm>
            <a:off x="1209040" y="4465320"/>
            <a:ext cx="1894840" cy="1894840"/>
          </a:xfrm>
          <a:prstGeom prst="rect">
            <a:avLst/>
          </a:prstGeom>
        </p:spPr>
      </p:pic>
      <p:pic>
        <p:nvPicPr>
          <p:cNvPr id="6" name="Picture 5" descr="music notes.jpg"/>
          <p:cNvPicPr>
            <a:picLocks noChangeAspect="1"/>
          </p:cNvPicPr>
          <p:nvPr/>
        </p:nvPicPr>
        <p:blipFill>
          <a:blip r:embed="rId4"/>
          <a:stretch>
            <a:fillRect/>
          </a:stretch>
        </p:blipFill>
        <p:spPr>
          <a:xfrm rot="19134450">
            <a:off x="2448560" y="4881879"/>
            <a:ext cx="487680" cy="487680"/>
          </a:xfrm>
          <a:prstGeom prst="rect">
            <a:avLst/>
          </a:prstGeom>
        </p:spPr>
      </p:pic>
    </p:spTree>
    <p:extLst>
      <p:ext uri="{BB962C8B-B14F-4D97-AF65-F5344CB8AC3E}">
        <p14:creationId xmlns:p14="http://schemas.microsoft.com/office/powerpoint/2010/main" val="269253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E377-8B88-F071-0C61-1800989D04FC}"/>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F091D695-FFAC-1C84-99A4-4790A20BE1BA}"/>
              </a:ext>
            </a:extLst>
          </p:cNvPr>
          <p:cNvSpPr>
            <a:spLocks noGrp="1"/>
          </p:cNvSpPr>
          <p:nvPr>
            <p:ph idx="1"/>
          </p:nvPr>
        </p:nvSpPr>
        <p:spPr>
          <a:xfrm>
            <a:off x="581192" y="822960"/>
            <a:ext cx="11029615" cy="5516880"/>
          </a:xfrm>
        </p:spPr>
        <p:txBody>
          <a:bodyPr>
            <a:noAutofit/>
          </a:bodyPr>
          <a:lstStyle/>
          <a:p>
            <a:pPr algn="just"/>
            <a:r>
              <a:rPr lang="en-US" sz="2000" b="1" dirty="0">
                <a:solidFill>
                  <a:schemeClr val="tx1"/>
                </a:solidFill>
                <a:latin typeface="Times New Roman" pitchFamily="18" charset="0"/>
                <a:cs typeface="Times New Roman" pitchFamily="18" charset="0"/>
              </a:rPr>
              <a:t>Embedded C:  </a:t>
            </a:r>
            <a:r>
              <a:rPr lang="en-US" sz="2000" dirty="0">
                <a:solidFill>
                  <a:schemeClr val="tx1"/>
                </a:solidFill>
                <a:latin typeface="Times New Roman" pitchFamily="18" charset="0"/>
                <a:cs typeface="Times New Roman" pitchFamily="18" charset="0"/>
              </a:rPr>
              <a:t>It is an extension of the C language and is used to develop micro-controller-based applications . We use this embedded c to connect </a:t>
            </a:r>
            <a:r>
              <a:rPr lang="en-US" sz="2000" dirty="0" err="1">
                <a:solidFill>
                  <a:schemeClr val="tx1"/>
                </a:solidFill>
                <a:latin typeface="Times New Roman" pitchFamily="18" charset="0"/>
                <a:cs typeface="Times New Roman" pitchFamily="18" charset="0"/>
              </a:rPr>
              <a:t>Ardunio</a:t>
            </a:r>
            <a:r>
              <a:rPr lang="en-US" sz="2000" dirty="0">
                <a:solidFill>
                  <a:schemeClr val="tx1"/>
                </a:solidFill>
                <a:latin typeface="Times New Roman" pitchFamily="18" charset="0"/>
                <a:cs typeface="Times New Roman" pitchFamily="18" charset="0"/>
              </a:rPr>
              <a:t>.</a:t>
            </a:r>
          </a:p>
          <a:p>
            <a:pPr algn="just"/>
            <a:r>
              <a:rPr lang="en-IN" sz="2000" b="1" dirty="0">
                <a:solidFill>
                  <a:schemeClr val="tx1"/>
                </a:solidFill>
                <a:latin typeface="Times New Roman" pitchFamily="18" charset="0"/>
                <a:cs typeface="Times New Roman" pitchFamily="18" charset="0"/>
              </a:rPr>
              <a:t>Hardware Integration:  </a:t>
            </a:r>
            <a:r>
              <a:rPr lang="en-US" sz="2000" dirty="0">
                <a:solidFill>
                  <a:schemeClr val="tx1"/>
                </a:solidFill>
                <a:latin typeface="Times New Roman" pitchFamily="18" charset="0"/>
                <a:cs typeface="Times New Roman" pitchFamily="18" charset="0"/>
              </a:rPr>
              <a:t>Hardware integration is the process of writing software that connects with one or more pieces of physical hardware to make a single usable system.</a:t>
            </a:r>
            <a:r>
              <a:rPr lang="en-US" alt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LCD display, Arduino Mega, Node MCU, GSR Sensor, Power Supply is connected to system using A to B cable . The software used is python in this project, which is connected to the hardware of the project using node MCU through WIFI.</a:t>
            </a:r>
            <a:endParaRPr lang="en-IN" sz="2000" dirty="0">
              <a:latin typeface="Times New Roman" pitchFamily="18" charset="0"/>
              <a:cs typeface="Times New Roman" pitchFamily="18" charset="0"/>
            </a:endParaRPr>
          </a:p>
          <a:p>
            <a:pPr algn="just"/>
            <a:endParaRPr lang="en-US" sz="2000" dirty="0">
              <a:solidFill>
                <a:schemeClr val="tx1"/>
              </a:solidFill>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pic>
        <p:nvPicPr>
          <p:cNvPr id="4" name="Picture 9">
            <a:extLst>
              <a:ext uri="{FF2B5EF4-FFF2-40B4-BE49-F238E27FC236}">
                <a16:creationId xmlns:a16="http://schemas.microsoft.com/office/drawing/2014/main" id="{31C1B465-504B-B8D2-56CF-6A11348F9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468" y="4465320"/>
            <a:ext cx="2891917" cy="20609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ythonn icon.jpg">
            <a:extLst>
              <a:ext uri="{FF2B5EF4-FFF2-40B4-BE49-F238E27FC236}">
                <a16:creationId xmlns:a16="http://schemas.microsoft.com/office/drawing/2014/main" id="{FA47F404-11AC-34DB-C62A-FD05159CE076}"/>
              </a:ext>
            </a:extLst>
          </p:cNvPr>
          <p:cNvPicPr>
            <a:picLocks noChangeAspect="1"/>
          </p:cNvPicPr>
          <p:nvPr/>
        </p:nvPicPr>
        <p:blipFill>
          <a:blip r:embed="rId3"/>
          <a:stretch>
            <a:fillRect/>
          </a:stretch>
        </p:blipFill>
        <p:spPr>
          <a:xfrm>
            <a:off x="4609425" y="4874043"/>
            <a:ext cx="2426807" cy="1715955"/>
          </a:xfrm>
          <a:prstGeom prst="rect">
            <a:avLst/>
          </a:prstGeom>
        </p:spPr>
      </p:pic>
      <p:pic>
        <p:nvPicPr>
          <p:cNvPr id="6" name="Picture 5" descr="A to B cable.jpg">
            <a:extLst>
              <a:ext uri="{FF2B5EF4-FFF2-40B4-BE49-F238E27FC236}">
                <a16:creationId xmlns:a16="http://schemas.microsoft.com/office/drawing/2014/main" id="{DF544A61-DE81-A86A-8D56-F764038C4273}"/>
              </a:ext>
            </a:extLst>
          </p:cNvPr>
          <p:cNvPicPr>
            <a:picLocks noChangeAspect="1"/>
          </p:cNvPicPr>
          <p:nvPr/>
        </p:nvPicPr>
        <p:blipFill>
          <a:blip r:embed="rId4"/>
          <a:stretch>
            <a:fillRect/>
          </a:stretch>
        </p:blipFill>
        <p:spPr>
          <a:xfrm>
            <a:off x="3908385" y="5030981"/>
            <a:ext cx="1402080" cy="1402080"/>
          </a:xfrm>
          <a:prstGeom prst="rect">
            <a:avLst/>
          </a:prstGeom>
        </p:spPr>
      </p:pic>
    </p:spTree>
    <p:extLst>
      <p:ext uri="{BB962C8B-B14F-4D97-AF65-F5344CB8AC3E}">
        <p14:creationId xmlns:p14="http://schemas.microsoft.com/office/powerpoint/2010/main" val="163495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90F-7E1D-D838-16EE-927DAFA10819}"/>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4D0FA6FA-D8AE-83B2-8553-F3FC3A888060}"/>
              </a:ext>
            </a:extLst>
          </p:cNvPr>
          <p:cNvSpPr>
            <a:spLocks noGrp="1"/>
          </p:cNvSpPr>
          <p:nvPr>
            <p:ph idx="1"/>
          </p:nvPr>
        </p:nvSpPr>
        <p:spPr>
          <a:xfrm>
            <a:off x="581192" y="2180497"/>
            <a:ext cx="11029615" cy="2543904"/>
          </a:xfrm>
        </p:spPr>
        <p:txBody>
          <a:bodyPr>
            <a:normAutofit/>
          </a:bodyPr>
          <a:lstStyle/>
          <a:p>
            <a:pPr algn="just"/>
            <a:r>
              <a:rPr lang="en-IN" sz="2000" b="1" dirty="0">
                <a:solidFill>
                  <a:schemeClr val="tx1"/>
                </a:solidFill>
                <a:latin typeface="Times New Roman" pitchFamily="18" charset="0"/>
                <a:cs typeface="Times New Roman" pitchFamily="18" charset="0"/>
              </a:rPr>
              <a:t>Result and Testing: </a:t>
            </a:r>
            <a:r>
              <a:rPr lang="en-US" sz="2000" dirty="0">
                <a:solidFill>
                  <a:schemeClr val="tx1"/>
                </a:solidFill>
                <a:latin typeface="Times New Roman" pitchFamily="18" charset="0"/>
                <a:cs typeface="Times New Roman" pitchFamily="18" charset="0"/>
              </a:rPr>
              <a:t>We perform a series of tests by taking live input. The Average value from face detection and GSR sensor will be considered, With which we measure the accuracy. The values are stored in the cloud in “</a:t>
            </a:r>
            <a:r>
              <a:rPr lang="en-US" sz="2000" dirty="0" err="1">
                <a:solidFill>
                  <a:schemeClr val="tx1"/>
                </a:solidFill>
                <a:latin typeface="Times New Roman" pitchFamily="18" charset="0"/>
                <a:cs typeface="Times New Roman" pitchFamily="18" charset="0"/>
              </a:rPr>
              <a:t>ThingSpeak</a:t>
            </a:r>
            <a:r>
              <a:rPr lang="en-US" sz="2000" dirty="0">
                <a:solidFill>
                  <a:schemeClr val="tx1"/>
                </a:solidFill>
                <a:latin typeface="Times New Roman" pitchFamily="18" charset="0"/>
                <a:cs typeface="Times New Roman" pitchFamily="18" charset="0"/>
              </a:rPr>
              <a:t>” platform. The admin can change the Channel settings and set it as private, public, etc. They can also download the values in the form of an Excel sheet. Parents can download “</a:t>
            </a:r>
            <a:r>
              <a:rPr lang="en-US" sz="2000" dirty="0" err="1">
                <a:solidFill>
                  <a:schemeClr val="tx1"/>
                </a:solidFill>
                <a:latin typeface="Times New Roman" pitchFamily="18" charset="0"/>
                <a:cs typeface="Times New Roman" pitchFamily="18" charset="0"/>
              </a:rPr>
              <a:t>ThingView</a:t>
            </a:r>
            <a:r>
              <a:rPr lang="en-US" sz="2000" dirty="0">
                <a:solidFill>
                  <a:schemeClr val="tx1"/>
                </a:solidFill>
                <a:latin typeface="Times New Roman" pitchFamily="18" charset="0"/>
                <a:cs typeface="Times New Roman" pitchFamily="18" charset="0"/>
              </a:rPr>
              <a:t> Free” from </a:t>
            </a:r>
            <a:r>
              <a:rPr lang="en-US" sz="2000" dirty="0" err="1">
                <a:solidFill>
                  <a:schemeClr val="tx1"/>
                </a:solidFill>
                <a:latin typeface="Times New Roman" pitchFamily="18" charset="0"/>
                <a:cs typeface="Times New Roman" pitchFamily="18" charset="0"/>
              </a:rPr>
              <a:t>Playstore</a:t>
            </a:r>
            <a:r>
              <a:rPr lang="en-US" sz="2000" dirty="0">
                <a:solidFill>
                  <a:schemeClr val="tx1"/>
                </a:solidFill>
                <a:latin typeface="Times New Roman" pitchFamily="18" charset="0"/>
                <a:cs typeface="Times New Roman" pitchFamily="18" charset="0"/>
              </a:rPr>
              <a:t>. They are able to view the emotional changes of children in the form of a graph along with GSR values. This will be helpful for later study and development. </a:t>
            </a:r>
          </a:p>
          <a:p>
            <a:pPr algn="just"/>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75601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5F82-A42A-EC60-082D-C4E68EB753BE}"/>
              </a:ext>
            </a:extLst>
          </p:cNvPr>
          <p:cNvSpPr>
            <a:spLocks noGrp="1"/>
          </p:cNvSpPr>
          <p:nvPr>
            <p:ph type="title"/>
          </p:nvPr>
        </p:nvSpPr>
        <p:spPr/>
        <p:txBody>
          <a:bodyPr>
            <a:normAutofit/>
          </a:bodyPr>
          <a:lstStyle/>
          <a:p>
            <a:r>
              <a:rPr lang="en-US" sz="3800" dirty="0">
                <a:effectLst/>
                <a:ea typeface="Times New Roman" panose="02020603050405020304" pitchFamily="18" charset="0"/>
              </a:rPr>
              <a:t>PERFORMANCE  ANALYSIS </a:t>
            </a:r>
            <a:endParaRPr lang="en-IN" sz="3800" dirty="0"/>
          </a:p>
        </p:txBody>
      </p:sp>
      <p:sp>
        <p:nvSpPr>
          <p:cNvPr id="3" name="Content Placeholder 2">
            <a:extLst>
              <a:ext uri="{FF2B5EF4-FFF2-40B4-BE49-F238E27FC236}">
                <a16:creationId xmlns:a16="http://schemas.microsoft.com/office/drawing/2014/main" id="{52514443-10D8-C8F1-CDE3-5A2B0F9034D2}"/>
              </a:ext>
            </a:extLst>
          </p:cNvPr>
          <p:cNvSpPr>
            <a:spLocks noGrp="1"/>
          </p:cNvSpPr>
          <p:nvPr>
            <p:ph idx="1"/>
          </p:nvPr>
        </p:nvSpPr>
        <p:spPr>
          <a:xfrm>
            <a:off x="447262" y="1967948"/>
            <a:ext cx="11300790" cy="3890852"/>
          </a:xfrm>
        </p:spPr>
        <p:txBody>
          <a:bodyPr>
            <a:normAutofit lnSpcReduction="10000"/>
          </a:bodyPr>
          <a:lstStyle/>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a:t>
            </a:r>
            <a:r>
              <a:rPr lang="en-US" sz="2000" dirty="0" err="1">
                <a:solidFill>
                  <a:schemeClr val="tx1"/>
                </a:solidFill>
                <a:effectLst/>
                <a:latin typeface="Times New Roman" panose="02020603050405020304" pitchFamily="18" charset="0"/>
                <a:ea typeface="Times New Roman" panose="02020603050405020304" pitchFamily="18" charset="0"/>
              </a:rPr>
              <a:t>Haar</a:t>
            </a:r>
            <a:r>
              <a:rPr lang="en-US" sz="2000" dirty="0">
                <a:solidFill>
                  <a:schemeClr val="tx1"/>
                </a:solidFill>
                <a:effectLst/>
                <a:latin typeface="Times New Roman" panose="02020603050405020304" pitchFamily="18" charset="0"/>
                <a:ea typeface="Times New Roman" panose="02020603050405020304" pitchFamily="18" charset="0"/>
              </a:rPr>
              <a:t> cascade, CNN and GSR Sensor was estimated with classification performance of the Average Received values, Neutral, Happy and Sad. </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having Two Powerful Technologies Machine Learning and Embedded Systems integrated with Internet of Thing platform helps in Providing Rapid Solution to Kids with Autism by playing their Rhymes based on the values received from both GSR Sensor and the Facial Emotion values.</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 In this Experiment we found that using GSR Sensor and Facial Emotion Comparison for Audio Based Feedback for Kids are Compared, Matched and the data are stored correctly and we are getting 95% accuracy on the tested data.</a:t>
            </a:r>
            <a:endParaRPr lang="en-IN" sz="2000" dirty="0">
              <a:solidFill>
                <a:schemeClr val="tx1"/>
              </a:solidFill>
            </a:endParaRPr>
          </a:p>
        </p:txBody>
      </p:sp>
    </p:spTree>
    <p:extLst>
      <p:ext uri="{BB962C8B-B14F-4D97-AF65-F5344CB8AC3E}">
        <p14:creationId xmlns:p14="http://schemas.microsoft.com/office/powerpoint/2010/main" val="201897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625F-AD30-6103-8266-5A4146B50CD5}"/>
              </a:ext>
            </a:extLst>
          </p:cNvPr>
          <p:cNvSpPr>
            <a:spLocks noGrp="1"/>
          </p:cNvSpPr>
          <p:nvPr>
            <p:ph type="title"/>
          </p:nvPr>
        </p:nvSpPr>
        <p:spPr/>
        <p:txBody>
          <a:bodyPr>
            <a:normAutofit/>
          </a:bodyPr>
          <a:lstStyle/>
          <a:p>
            <a:r>
              <a:rPr lang="en-US" sz="3800" dirty="0"/>
              <a:t>SCREENSHOTS</a:t>
            </a:r>
            <a:endParaRPr lang="en-IN" sz="3800" dirty="0"/>
          </a:p>
        </p:txBody>
      </p:sp>
      <p:pic>
        <p:nvPicPr>
          <p:cNvPr id="7" name="Content Placeholder 6" descr="2022-05-15 (23).png"/>
          <p:cNvPicPr>
            <a:picLocks noGrp="1" noChangeAspect="1"/>
          </p:cNvPicPr>
          <p:nvPr>
            <p:ph idx="1"/>
          </p:nvPr>
        </p:nvPicPr>
        <p:blipFill rotWithShape="1">
          <a:blip r:embed="rId2"/>
          <a:srcRect t="17559" r="56679" b="3202"/>
          <a:stretch/>
        </p:blipFill>
        <p:spPr>
          <a:xfrm>
            <a:off x="8208832" y="2951711"/>
            <a:ext cx="3373120" cy="3470542"/>
          </a:xfrm>
        </p:spPr>
      </p:pic>
      <p:sp>
        <p:nvSpPr>
          <p:cNvPr id="4" name="Rectangle 2">
            <a:extLst>
              <a:ext uri="{FF2B5EF4-FFF2-40B4-BE49-F238E27FC236}">
                <a16:creationId xmlns:a16="http://schemas.microsoft.com/office/drawing/2014/main" id="{668D7D5A-8BB8-5A03-0E39-979D9D45D839}"/>
              </a:ext>
            </a:extLst>
          </p:cNvPr>
          <p:cNvSpPr>
            <a:spLocks noChangeArrowheads="1"/>
          </p:cNvSpPr>
          <p:nvPr/>
        </p:nvSpPr>
        <p:spPr bwMode="auto">
          <a:xfrm>
            <a:off x="447507" y="2076472"/>
            <a:ext cx="884889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Hardware components: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LCD display, Arduino Mega, Node MCU, GSR Sensor, Power Supply</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5" name="Picture 9">
            <a:extLst>
              <a:ext uri="{FF2B5EF4-FFF2-40B4-BE49-F238E27FC236}">
                <a16:creationId xmlns:a16="http://schemas.microsoft.com/office/drawing/2014/main" id="{1C7F6916-9E64-8A60-09DB-34B335F49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14" y="2951711"/>
            <a:ext cx="4739172" cy="33774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87F9C84C-BA9A-0E88-E095-EB37A2B6E753}"/>
              </a:ext>
            </a:extLst>
          </p:cNvPr>
          <p:cNvSpPr>
            <a:spLocks noChangeArrowheads="1"/>
          </p:cNvSpPr>
          <p:nvPr/>
        </p:nvSpPr>
        <p:spPr bwMode="auto">
          <a:xfrm flipV="1">
            <a:off x="1095207" y="5813080"/>
            <a:ext cx="105156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TextBox 7"/>
          <p:cNvSpPr txBox="1"/>
          <p:nvPr/>
        </p:nvSpPr>
        <p:spPr>
          <a:xfrm>
            <a:off x="8208832" y="2191085"/>
            <a:ext cx="3677610" cy="400110"/>
          </a:xfrm>
          <a:prstGeom prst="rect">
            <a:avLst/>
          </a:prstGeom>
          <a:noFill/>
        </p:spPr>
        <p:txBody>
          <a:bodyPr wrap="none" rtlCol="0">
            <a:spAutoFit/>
          </a:bodyPr>
          <a:lstStyle/>
          <a:p>
            <a:r>
              <a:rPr lang="en-IN" sz="2000" dirty="0">
                <a:latin typeface="Times New Roman" pitchFamily="18" charset="0"/>
                <a:cs typeface="Times New Roman" pitchFamily="18" charset="0"/>
              </a:rPr>
              <a:t>Data exported from Cloud  in .csv</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069902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AC1F-FCD5-4836-B39E-AA1D0C1FF4D3}"/>
              </a:ext>
            </a:extLst>
          </p:cNvPr>
          <p:cNvSpPr>
            <a:spLocks noGrp="1"/>
          </p:cNvSpPr>
          <p:nvPr>
            <p:ph type="title"/>
          </p:nvPr>
        </p:nvSpPr>
        <p:spPr/>
        <p:txBody>
          <a:bodyPr>
            <a:normAutofit/>
          </a:bodyPr>
          <a:lstStyle/>
          <a:p>
            <a:r>
              <a:rPr lang="en-US" sz="3800" dirty="0"/>
              <a:t>INTRODUCTION</a:t>
            </a:r>
            <a:endParaRPr lang="en-IN" sz="3800" dirty="0"/>
          </a:p>
        </p:txBody>
      </p:sp>
      <p:sp>
        <p:nvSpPr>
          <p:cNvPr id="3" name="Content Placeholder 2">
            <a:extLst>
              <a:ext uri="{FF2B5EF4-FFF2-40B4-BE49-F238E27FC236}">
                <a16:creationId xmlns:a16="http://schemas.microsoft.com/office/drawing/2014/main" id="{37222B7A-0DAF-4F11-9B60-1268B8794899}"/>
              </a:ext>
            </a:extLst>
          </p:cNvPr>
          <p:cNvSpPr>
            <a:spLocks noGrp="1"/>
          </p:cNvSpPr>
          <p:nvPr>
            <p:ph idx="1"/>
          </p:nvPr>
        </p:nvSpPr>
        <p:spPr>
          <a:xfrm>
            <a:off x="477079" y="2074186"/>
            <a:ext cx="11133729" cy="4641574"/>
          </a:xfrm>
        </p:spPr>
        <p:txBody>
          <a:bodyPr>
            <a:normAutofit lnSpcReduction="10000"/>
          </a:bodyPr>
          <a:lstStyle/>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Autism spectrum disease affects the nervous system and impacts the overall cognitive ability, communication and interactive skills.</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common signs and symptoms encompass issues with verbal exchange, trouble with social interactions, obsessive hobbies, and repetitive behaviors. </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primary goal of this system is to capture an image in real-time and recognize whether it is a human face by using the Computer Vision technique. After detecting the human faces from live input, and examining the facial expressions using a Deep Neural Network. </a:t>
            </a:r>
          </a:p>
          <a:p>
            <a:pPr algn="just">
              <a:lnSpc>
                <a:spcPct val="150000"/>
              </a:lnSpc>
              <a:buFont typeface="Wingdings" panose="05000000000000000000" pitchFamily="2" charset="2"/>
              <a:buChar char="Ø"/>
            </a:pPr>
            <a:r>
              <a:rPr lang="en-US" sz="2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Based on </a:t>
            </a: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predicted emotion audio is played using AT mega Microcontroller, which will keep them relaxed and will help them to learn.</a:t>
            </a:r>
            <a:endPar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000" dirty="0">
              <a:solidFill>
                <a:schemeClr val="tx1"/>
              </a:solidFill>
            </a:endParaRPr>
          </a:p>
        </p:txBody>
      </p:sp>
    </p:spTree>
    <p:extLst>
      <p:ext uri="{BB962C8B-B14F-4D97-AF65-F5344CB8AC3E}">
        <p14:creationId xmlns:p14="http://schemas.microsoft.com/office/powerpoint/2010/main" val="63854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14DB-BDC1-214D-5CFF-9CB3A8FCC9A3}"/>
              </a:ext>
            </a:extLst>
          </p:cNvPr>
          <p:cNvSpPr>
            <a:spLocks noGrp="1"/>
          </p:cNvSpPr>
          <p:nvPr>
            <p:ph type="title"/>
          </p:nvPr>
        </p:nvSpPr>
        <p:spPr/>
        <p:txBody>
          <a:bodyPr>
            <a:normAutofit/>
          </a:bodyPr>
          <a:lstStyle/>
          <a:p>
            <a:r>
              <a:rPr lang="en-US" sz="3800" dirty="0"/>
              <a:t>SCREENSHOTS</a:t>
            </a:r>
            <a:endParaRPr lang="en-IN" sz="3800" dirty="0"/>
          </a:p>
        </p:txBody>
      </p:sp>
      <p:pic>
        <p:nvPicPr>
          <p:cNvPr id="6" name="Content Placeholder 5" descr="WhatsApp Image 2022-05-15 at 7.39.21 PM.jpeg"/>
          <p:cNvPicPr>
            <a:picLocks noGrp="1" noChangeAspect="1"/>
          </p:cNvPicPr>
          <p:nvPr>
            <p:ph idx="1"/>
          </p:nvPr>
        </p:nvPicPr>
        <p:blipFill>
          <a:blip r:embed="rId2"/>
          <a:stretch>
            <a:fillRect/>
          </a:stretch>
        </p:blipFill>
        <p:spPr>
          <a:xfrm rot="16200000">
            <a:off x="7398903" y="2811145"/>
            <a:ext cx="2758679" cy="3678238"/>
          </a:xfrm>
        </p:spPr>
      </p:pic>
      <p:pic>
        <p:nvPicPr>
          <p:cNvPr id="7" name="Picture 6" descr="2022-05-15 (1).png"/>
          <p:cNvPicPr>
            <a:picLocks noChangeAspect="1"/>
          </p:cNvPicPr>
          <p:nvPr/>
        </p:nvPicPr>
        <p:blipFill>
          <a:blip r:embed="rId3"/>
          <a:stretch>
            <a:fillRect/>
          </a:stretch>
        </p:blipFill>
        <p:spPr>
          <a:xfrm>
            <a:off x="751841" y="3129280"/>
            <a:ext cx="5628640" cy="3166110"/>
          </a:xfrm>
          <a:prstGeom prst="rect">
            <a:avLst/>
          </a:prstGeom>
        </p:spPr>
      </p:pic>
      <p:sp>
        <p:nvSpPr>
          <p:cNvPr id="8" name="TextBox 7"/>
          <p:cNvSpPr txBox="1"/>
          <p:nvPr/>
        </p:nvSpPr>
        <p:spPr>
          <a:xfrm>
            <a:off x="914400" y="2590800"/>
            <a:ext cx="3538789"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happy is predicted </a:t>
            </a:r>
            <a:endParaRPr lang="en-US" sz="2000" dirty="0">
              <a:latin typeface="Times New Roman" pitchFamily="18" charset="0"/>
              <a:cs typeface="Times New Roman" pitchFamily="18" charset="0"/>
            </a:endParaRPr>
          </a:p>
        </p:txBody>
      </p:sp>
      <p:sp>
        <p:nvSpPr>
          <p:cNvPr id="9" name="TextBox 8"/>
          <p:cNvSpPr txBox="1"/>
          <p:nvPr/>
        </p:nvSpPr>
        <p:spPr>
          <a:xfrm>
            <a:off x="6918960" y="2580640"/>
            <a:ext cx="3246402"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happy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775996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00EB-559A-0A8D-7D00-C20BF201ABAC}"/>
              </a:ext>
            </a:extLst>
          </p:cNvPr>
          <p:cNvSpPr>
            <a:spLocks noGrp="1"/>
          </p:cNvSpPr>
          <p:nvPr>
            <p:ph type="title"/>
          </p:nvPr>
        </p:nvSpPr>
        <p:spPr/>
        <p:txBody>
          <a:bodyPr>
            <a:normAutofit/>
          </a:bodyPr>
          <a:lstStyle/>
          <a:p>
            <a:r>
              <a:rPr lang="en-US" sz="3800" dirty="0"/>
              <a:t>SCREENSHOTS</a:t>
            </a:r>
            <a:endParaRPr lang="en-IN" sz="3800" dirty="0"/>
          </a:p>
        </p:txBody>
      </p:sp>
      <p:pic>
        <p:nvPicPr>
          <p:cNvPr id="8" name="Content Placeholder 7" descr="2022-05-15 (10).png"/>
          <p:cNvPicPr>
            <a:picLocks noGrp="1" noChangeAspect="1"/>
          </p:cNvPicPr>
          <p:nvPr>
            <p:ph idx="1"/>
          </p:nvPr>
        </p:nvPicPr>
        <p:blipFill>
          <a:blip r:embed="rId2"/>
          <a:stretch>
            <a:fillRect/>
          </a:stretch>
        </p:blipFill>
        <p:spPr>
          <a:xfrm>
            <a:off x="1211015" y="3169921"/>
            <a:ext cx="5346418" cy="3007360"/>
          </a:xfrm>
        </p:spPr>
      </p:pic>
      <p:pic>
        <p:nvPicPr>
          <p:cNvPr id="9" name="Picture 8" descr="WhatsApp Image 2022-05-15 at 7.39.03 PM.jpeg"/>
          <p:cNvPicPr>
            <a:picLocks noChangeAspect="1"/>
          </p:cNvPicPr>
          <p:nvPr/>
        </p:nvPicPr>
        <p:blipFill>
          <a:blip r:embed="rId3"/>
          <a:stretch>
            <a:fillRect/>
          </a:stretch>
        </p:blipFill>
        <p:spPr>
          <a:xfrm>
            <a:off x="7172960" y="3294380"/>
            <a:ext cx="3647440" cy="2735580"/>
          </a:xfrm>
          <a:prstGeom prst="rect">
            <a:avLst/>
          </a:prstGeom>
        </p:spPr>
      </p:pic>
      <p:sp>
        <p:nvSpPr>
          <p:cNvPr id="10" name="TextBox 9"/>
          <p:cNvSpPr txBox="1"/>
          <p:nvPr/>
        </p:nvSpPr>
        <p:spPr>
          <a:xfrm>
            <a:off x="1137920" y="2407920"/>
            <a:ext cx="3158237"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sad is predicted</a:t>
            </a:r>
            <a:endParaRPr lang="en-US" sz="2000" dirty="0">
              <a:latin typeface="Times New Roman" pitchFamily="18" charset="0"/>
              <a:cs typeface="Times New Roman" pitchFamily="18" charset="0"/>
            </a:endParaRPr>
          </a:p>
        </p:txBody>
      </p:sp>
      <p:sp>
        <p:nvSpPr>
          <p:cNvPr id="11" name="TextBox 10"/>
          <p:cNvSpPr txBox="1"/>
          <p:nvPr/>
        </p:nvSpPr>
        <p:spPr>
          <a:xfrm>
            <a:off x="7203440" y="2509520"/>
            <a:ext cx="2975173"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sad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31694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365E-5D7A-B581-F8C5-98F37C3A2A50}"/>
              </a:ext>
            </a:extLst>
          </p:cNvPr>
          <p:cNvSpPr>
            <a:spLocks noGrp="1"/>
          </p:cNvSpPr>
          <p:nvPr>
            <p:ph type="title"/>
          </p:nvPr>
        </p:nvSpPr>
        <p:spPr/>
        <p:txBody>
          <a:bodyPr>
            <a:normAutofit/>
          </a:bodyPr>
          <a:lstStyle/>
          <a:p>
            <a:r>
              <a:rPr lang="en-US" sz="3800" dirty="0"/>
              <a:t>SCREENSHOTS</a:t>
            </a:r>
            <a:endParaRPr lang="en-IN" sz="3800" dirty="0"/>
          </a:p>
        </p:txBody>
      </p:sp>
      <p:sp>
        <p:nvSpPr>
          <p:cNvPr id="5" name="TextBox 4"/>
          <p:cNvSpPr txBox="1"/>
          <p:nvPr/>
        </p:nvSpPr>
        <p:spPr>
          <a:xfrm>
            <a:off x="8178801" y="2377440"/>
            <a:ext cx="3693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t>
            </a:r>
            <a:r>
              <a:rPr lang="en-IN" sz="2000" dirty="0" err="1">
                <a:latin typeface="Times New Roman" pitchFamily="18" charset="0"/>
                <a:cs typeface="Times New Roman" pitchFamily="18" charset="0"/>
              </a:rPr>
              <a:t>suprise</a:t>
            </a:r>
            <a:r>
              <a:rPr lang="en-IN" sz="2000" dirty="0">
                <a:latin typeface="Times New Roman" pitchFamily="18" charset="0"/>
                <a:cs typeface="Times New Roman" pitchFamily="18" charset="0"/>
              </a:rPr>
              <a:t> is predicted </a:t>
            </a:r>
            <a:endParaRPr lang="en-US" sz="2000" dirty="0">
              <a:latin typeface="Times New Roman" pitchFamily="18" charset="0"/>
              <a:cs typeface="Times New Roman" pitchFamily="18" charset="0"/>
            </a:endParaRPr>
          </a:p>
        </p:txBody>
      </p:sp>
      <p:pic>
        <p:nvPicPr>
          <p:cNvPr id="7" name="Content Placeholder 6" descr="2022-05-15.png"/>
          <p:cNvPicPr>
            <a:picLocks noGrp="1" noChangeAspect="1"/>
          </p:cNvPicPr>
          <p:nvPr>
            <p:ph idx="1"/>
          </p:nvPr>
        </p:nvPicPr>
        <p:blipFill rotWithShape="1">
          <a:blip r:embed="rId2"/>
          <a:srcRect l="48533"/>
          <a:stretch/>
        </p:blipFill>
        <p:spPr>
          <a:xfrm>
            <a:off x="1176020" y="3024425"/>
            <a:ext cx="2885440" cy="3153569"/>
          </a:xfrm>
        </p:spPr>
      </p:pic>
      <p:sp>
        <p:nvSpPr>
          <p:cNvPr id="8" name="TextBox 7"/>
          <p:cNvSpPr txBox="1"/>
          <p:nvPr/>
        </p:nvSpPr>
        <p:spPr>
          <a:xfrm>
            <a:off x="4521201" y="2377440"/>
            <a:ext cx="3510279" cy="707886"/>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angry is predicted </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742618C6-5382-1232-2124-0A79A8399F3D}"/>
              </a:ext>
            </a:extLst>
          </p:cNvPr>
          <p:cNvSpPr txBox="1"/>
          <p:nvPr/>
        </p:nvSpPr>
        <p:spPr>
          <a:xfrm>
            <a:off x="863600" y="2377440"/>
            <a:ext cx="351028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neutral is predicted </a:t>
            </a:r>
            <a:endParaRPr lang="en-US" sz="2000" dirty="0">
              <a:latin typeface="Times New Roman" pitchFamily="18" charset="0"/>
              <a:cs typeface="Times New Roman" pitchFamily="18" charset="0"/>
            </a:endParaRPr>
          </a:p>
        </p:txBody>
      </p:sp>
      <p:pic>
        <p:nvPicPr>
          <p:cNvPr id="1026" name="Picture 2">
            <a:extLst>
              <a:ext uri="{FF2B5EF4-FFF2-40B4-BE49-F238E27FC236}">
                <a16:creationId xmlns:a16="http://schemas.microsoft.com/office/drawing/2014/main" id="{0B70115E-0F36-E0DB-2EDB-BBF6425BF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4922757" y="2840321"/>
            <a:ext cx="2826979" cy="3315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19FDE5F-A33D-A6AA-E515-CDCA74306A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64"/>
          <a:stretch/>
        </p:blipFill>
        <p:spPr bwMode="auto">
          <a:xfrm>
            <a:off x="8343525" y="3046099"/>
            <a:ext cx="2826979" cy="310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6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73EC-3CBB-E416-943C-FC6AD7577C39}"/>
              </a:ext>
            </a:extLst>
          </p:cNvPr>
          <p:cNvSpPr>
            <a:spLocks noGrp="1"/>
          </p:cNvSpPr>
          <p:nvPr>
            <p:ph type="title"/>
          </p:nvPr>
        </p:nvSpPr>
        <p:spPr/>
        <p:txBody>
          <a:bodyPr/>
          <a:lstStyle/>
          <a:p>
            <a:r>
              <a:rPr lang="en-US" sz="2800" dirty="0"/>
              <a:t>SCREENSHOTS</a:t>
            </a:r>
            <a:endParaRPr lang="en-IN" dirty="0"/>
          </a:p>
        </p:txBody>
      </p:sp>
      <p:sp>
        <p:nvSpPr>
          <p:cNvPr id="3" name="Content Placeholder 2">
            <a:extLst>
              <a:ext uri="{FF2B5EF4-FFF2-40B4-BE49-F238E27FC236}">
                <a16:creationId xmlns:a16="http://schemas.microsoft.com/office/drawing/2014/main" id="{1862E624-E537-56CE-A274-D5F725C65607}"/>
              </a:ext>
            </a:extLst>
          </p:cNvPr>
          <p:cNvSpPr>
            <a:spLocks noGrp="1"/>
          </p:cNvSpPr>
          <p:nvPr>
            <p:ph idx="1"/>
          </p:nvPr>
        </p:nvSpPr>
        <p:spPr>
          <a:xfrm>
            <a:off x="3017519" y="1884740"/>
            <a:ext cx="11029615" cy="623664"/>
          </a:xfrm>
        </p:spPr>
        <p:txBody>
          <a:bodyPr>
            <a:normAutofit/>
          </a:bodyPr>
          <a:lstStyle/>
          <a:p>
            <a:pPr marL="0" indent="0">
              <a:buNone/>
            </a:pPr>
            <a:r>
              <a:rPr lang="en-US" sz="2000" i="0" u="none" strike="noStrike" dirty="0" err="1">
                <a:solidFill>
                  <a:srgbClr val="000000"/>
                </a:solidFill>
                <a:effectLst/>
                <a:latin typeface="Times New Roman" panose="02020603050405020304" pitchFamily="18" charset="0"/>
              </a:rPr>
              <a:t>ThingView</a:t>
            </a:r>
            <a:r>
              <a:rPr lang="en-US" sz="2000" i="0" u="none" strike="noStrike" dirty="0">
                <a:solidFill>
                  <a:srgbClr val="000000"/>
                </a:solidFill>
                <a:effectLst/>
                <a:latin typeface="Times New Roman" panose="02020603050405020304" pitchFamily="18" charset="0"/>
              </a:rPr>
              <a:t> application from Parents or Therapist side:</a:t>
            </a:r>
            <a:endParaRPr lang="en-IN" sz="2000" dirty="0"/>
          </a:p>
        </p:txBody>
      </p:sp>
      <p:pic>
        <p:nvPicPr>
          <p:cNvPr id="2050" name="Picture 2">
            <a:extLst>
              <a:ext uri="{FF2B5EF4-FFF2-40B4-BE49-F238E27FC236}">
                <a16:creationId xmlns:a16="http://schemas.microsoft.com/office/drawing/2014/main" id="{0398B510-E3D6-D296-F5CE-3FABBD1A51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05" b="6617"/>
          <a:stretch/>
        </p:blipFill>
        <p:spPr bwMode="auto">
          <a:xfrm>
            <a:off x="775334" y="1996440"/>
            <a:ext cx="2135505" cy="41594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40FA964-5EF1-4D0B-878B-CC186B6C1A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05" b="6617"/>
          <a:stretch/>
        </p:blipFill>
        <p:spPr bwMode="auto">
          <a:xfrm>
            <a:off x="8974454" y="1996440"/>
            <a:ext cx="2135505" cy="41594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1A36B22-E7F2-37BB-496C-1A87D28E7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547" y="2825597"/>
            <a:ext cx="54292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434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6046-F04B-7DBD-734E-2588281D1634}"/>
              </a:ext>
            </a:extLst>
          </p:cNvPr>
          <p:cNvSpPr>
            <a:spLocks noGrp="1"/>
          </p:cNvSpPr>
          <p:nvPr>
            <p:ph type="title"/>
          </p:nvPr>
        </p:nvSpPr>
        <p:spPr/>
        <p:txBody>
          <a:bodyPr>
            <a:normAutofit/>
          </a:bodyPr>
          <a:lstStyle/>
          <a:p>
            <a:r>
              <a:rPr lang="en-US" sz="3800" dirty="0"/>
              <a:t>CONCLUSION</a:t>
            </a:r>
            <a:endParaRPr lang="en-IN" sz="3800" dirty="0"/>
          </a:p>
        </p:txBody>
      </p:sp>
      <p:sp>
        <p:nvSpPr>
          <p:cNvPr id="3" name="Content Placeholder 2">
            <a:extLst>
              <a:ext uri="{FF2B5EF4-FFF2-40B4-BE49-F238E27FC236}">
                <a16:creationId xmlns:a16="http://schemas.microsoft.com/office/drawing/2014/main" id="{B5A4A51A-74E4-7CE4-F634-781243C5CFEC}"/>
              </a:ext>
            </a:extLst>
          </p:cNvPr>
          <p:cNvSpPr>
            <a:spLocks noGrp="1"/>
          </p:cNvSpPr>
          <p:nvPr>
            <p:ph idx="1"/>
          </p:nvPr>
        </p:nvSpPr>
        <p:spPr>
          <a:xfrm>
            <a:off x="447262" y="2266122"/>
            <a:ext cx="11163546" cy="4472608"/>
          </a:xfrm>
        </p:spPr>
        <p:txBody>
          <a:bodyPr>
            <a:normAutofit fontScale="85000" lnSpcReduction="20000"/>
          </a:bodyPr>
          <a:lstStyle/>
          <a:p>
            <a:pPr marR="252095" algn="just">
              <a:lnSpc>
                <a:spcPct val="150000"/>
              </a:lnSpc>
            </a:pPr>
            <a:r>
              <a:rPr lang="en-US" sz="2200" dirty="0">
                <a:solidFill>
                  <a:schemeClr val="tx1"/>
                </a:solidFill>
                <a:effectLst/>
                <a:latin typeface="Times New Roman" panose="02020603050405020304" pitchFamily="18" charset="0"/>
                <a:ea typeface="Times New Roman" panose="02020603050405020304" pitchFamily="18" charset="0"/>
              </a:rPr>
              <a:t>In the proposed System we have Tested Facial Expression using Convolution Neural Network Prediction and comparing the output with Galvanic Skin Response sensor to analyze the Emotion level of the Kid with ASD we were able to predict the Emotion in 2 ways (GSR, Facial emotion), and compare the values for Audio Feedback. </a:t>
            </a:r>
            <a:r>
              <a:rPr lang="en-US" sz="2200" dirty="0">
                <a:solidFill>
                  <a:schemeClr val="tx1"/>
                </a:solidFill>
                <a:latin typeface="Times New Roman" panose="02020603050405020304" pitchFamily="18" charset="0"/>
                <a:ea typeface="Times New Roman" panose="02020603050405020304" pitchFamily="18" charset="0"/>
              </a:rPr>
              <a:t>T</a:t>
            </a:r>
            <a:r>
              <a:rPr lang="en-US" sz="2200" dirty="0">
                <a:solidFill>
                  <a:schemeClr val="tx1"/>
                </a:solidFill>
                <a:effectLst/>
                <a:latin typeface="Times New Roman" panose="02020603050405020304" pitchFamily="18" charset="0"/>
                <a:ea typeface="Times New Roman" panose="02020603050405020304" pitchFamily="18" charset="0"/>
              </a:rPr>
              <a:t>he system </a:t>
            </a:r>
            <a:r>
              <a:rPr lang="en-US" sz="2200" dirty="0">
                <a:solidFill>
                  <a:schemeClr val="tx1"/>
                </a:solidFill>
                <a:latin typeface="Times New Roman" panose="02020603050405020304" pitchFamily="18" charset="0"/>
                <a:ea typeface="Times New Roman" panose="02020603050405020304" pitchFamily="18" charset="0"/>
              </a:rPr>
              <a:t>has</a:t>
            </a:r>
            <a:r>
              <a:rPr lang="en-US" sz="2200" dirty="0">
                <a:solidFill>
                  <a:schemeClr val="tx1"/>
                </a:solidFill>
                <a:effectLst/>
                <a:latin typeface="Times New Roman" panose="02020603050405020304" pitchFamily="18" charset="0"/>
                <a:ea typeface="Times New Roman" panose="02020603050405020304" pitchFamily="18" charset="0"/>
              </a:rPr>
              <a:t> higher success rate. </a:t>
            </a:r>
          </a:p>
          <a:p>
            <a:pPr marR="252095" algn="just">
              <a:lnSpc>
                <a:spcPct val="150000"/>
              </a:lnSpc>
            </a:pPr>
            <a:r>
              <a:rPr lang="en-US" sz="2200" dirty="0">
                <a:solidFill>
                  <a:schemeClr val="tx1"/>
                </a:solidFill>
                <a:effectLst/>
                <a:latin typeface="Times New Roman" panose="02020603050405020304" pitchFamily="18" charset="0"/>
                <a:ea typeface="Times New Roman" panose="02020603050405020304" pitchFamily="18" charset="0"/>
              </a:rPr>
              <a:t>In the Future, we can combine Pulse Rate Sensor and Restless Detection along with a Non-Invasive Therapy system which will help us to analyze in-depth data and by providing them with a no-invasive rehabilitation therapy for Immediate Relief.</a:t>
            </a:r>
          </a:p>
          <a:p>
            <a:pPr marR="252095" algn="just" rtl="0">
              <a:spcBef>
                <a:spcPts val="0"/>
              </a:spcBef>
              <a:spcAft>
                <a:spcPts val="0"/>
              </a:spcAft>
            </a:pPr>
            <a:r>
              <a:rPr lang="en-US" sz="2200" b="0" i="0" u="none" strike="noStrike" dirty="0">
                <a:solidFill>
                  <a:srgbClr val="000000"/>
                </a:solidFill>
                <a:effectLst/>
                <a:latin typeface="Times New Roman" panose="02020603050405020304" pitchFamily="18" charset="0"/>
              </a:rPr>
              <a:t>This can also be upgraded into a Online Learning Platform for Autistic kids. There are various ways we can enhance this project.</a:t>
            </a:r>
            <a:endParaRPr lang="en-IN" sz="22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spcBef>
                <a:spcPts val="500"/>
              </a:spcBef>
              <a:spcAft>
                <a:spcPts val="500"/>
              </a:spcAft>
              <a:buNone/>
            </a:pPr>
            <a:r>
              <a:rPr lang="en-US" sz="2200" dirty="0">
                <a:solidFill>
                  <a:schemeClr val="tx1"/>
                </a:solidFill>
                <a:effectLst/>
                <a:latin typeface="Times New Roman" panose="02020603050405020304" pitchFamily="18" charset="0"/>
                <a:ea typeface="Times New Roman" panose="02020603050405020304" pitchFamily="18" charset="0"/>
              </a:rPr>
              <a:t> </a:t>
            </a:r>
            <a:endParaRPr lang="en-IN" sz="2200" dirty="0">
              <a:solidFill>
                <a:schemeClr val="tx1"/>
              </a:solidFill>
              <a:effectLst/>
              <a:latin typeface="Times New Roman" panose="02020603050405020304" pitchFamily="18" charset="0"/>
              <a:ea typeface="Times New Roman" panose="02020603050405020304" pitchFamily="18" charset="0"/>
            </a:endParaRPr>
          </a:p>
          <a:p>
            <a:pPr marL="341700" marR="647700" indent="0" algn="just">
              <a:lnSpc>
                <a:spcPct val="150000"/>
              </a:lnSpc>
              <a:spcAft>
                <a:spcPts val="0"/>
              </a:spcAft>
              <a:buNone/>
            </a:pPr>
            <a:r>
              <a:rPr lang="en-US" sz="2000" dirty="0">
                <a:solidFill>
                  <a:schemeClr val="tx1"/>
                </a:solidFill>
                <a:effectLst/>
                <a:latin typeface="Times New Roman" panose="02020603050405020304" pitchFamily="18" charset="0"/>
                <a:ea typeface="Times New Roman" panose="02020603050405020304" pitchFamily="18" charset="0"/>
              </a:rPr>
              <a:t> </a:t>
            </a:r>
            <a:endParaRPr lang="en-IN" sz="20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2000" dirty="0">
              <a:solidFill>
                <a:schemeClr val="tx1"/>
              </a:solidFill>
            </a:endParaRPr>
          </a:p>
        </p:txBody>
      </p:sp>
    </p:spTree>
    <p:extLst>
      <p:ext uri="{BB962C8B-B14F-4D97-AF65-F5344CB8AC3E}">
        <p14:creationId xmlns:p14="http://schemas.microsoft.com/office/powerpoint/2010/main" val="358434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017A-EFBB-D1A5-C56C-1F8EA725E62E}"/>
              </a:ext>
            </a:extLst>
          </p:cNvPr>
          <p:cNvSpPr>
            <a:spLocks noGrp="1"/>
          </p:cNvSpPr>
          <p:nvPr>
            <p:ph type="title"/>
          </p:nvPr>
        </p:nvSpPr>
        <p:spPr>
          <a:xfrm>
            <a:off x="718352" y="747876"/>
            <a:ext cx="11029616" cy="760884"/>
          </a:xfrm>
        </p:spPr>
        <p:txBody>
          <a:bodyPr>
            <a:normAutofit/>
          </a:bodyPr>
          <a:lstStyle/>
          <a:p>
            <a:r>
              <a:rPr lang="en-US" sz="3800" dirty="0"/>
              <a:t>REFERENCES</a:t>
            </a:r>
            <a:endParaRPr lang="en-IN" sz="3800" dirty="0"/>
          </a:p>
        </p:txBody>
      </p:sp>
      <p:sp>
        <p:nvSpPr>
          <p:cNvPr id="3" name="Content Placeholder 2">
            <a:extLst>
              <a:ext uri="{FF2B5EF4-FFF2-40B4-BE49-F238E27FC236}">
                <a16:creationId xmlns:a16="http://schemas.microsoft.com/office/drawing/2014/main" id="{ADDF7475-6C19-377E-EDBB-F3DB1968BE1C}"/>
              </a:ext>
            </a:extLst>
          </p:cNvPr>
          <p:cNvSpPr>
            <a:spLocks noGrp="1"/>
          </p:cNvSpPr>
          <p:nvPr>
            <p:ph idx="1"/>
          </p:nvPr>
        </p:nvSpPr>
        <p:spPr>
          <a:xfrm>
            <a:off x="377992" y="2312576"/>
            <a:ext cx="11029615" cy="4545424"/>
          </a:xfrm>
        </p:spPr>
        <p:txBody>
          <a:bodyPr>
            <a:noAutofit/>
          </a:bodyPr>
          <a:lstStyle/>
          <a:p>
            <a:pPr marL="0" indent="0">
              <a:buNone/>
            </a:pPr>
            <a:r>
              <a:rPr lang="en-IN" b="0" i="0" u="none" strike="noStrike" dirty="0">
                <a:solidFill>
                  <a:srgbClr val="000000"/>
                </a:solidFill>
                <a:effectLst/>
                <a:latin typeface="Times New Roman" panose="02020603050405020304" pitchFamily="18" charset="0"/>
              </a:rPr>
              <a:t>[1]	</a:t>
            </a:r>
            <a:r>
              <a:rPr lang="en-IN" b="0" i="0" u="none" strike="noStrike" dirty="0" err="1">
                <a:solidFill>
                  <a:srgbClr val="000000"/>
                </a:solidFill>
                <a:effectLst/>
                <a:latin typeface="Times New Roman" panose="02020603050405020304" pitchFamily="18" charset="0"/>
              </a:rPr>
              <a:t>Guangtao</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Nie</a:t>
            </a:r>
            <a:r>
              <a:rPr lang="en-IN" b="0" i="0" u="none" strike="noStrike" dirty="0">
                <a:solidFill>
                  <a:srgbClr val="000000"/>
                </a:solidFill>
                <a:effectLst/>
                <a:latin typeface="Times New Roman" panose="02020603050405020304" pitchFamily="18" charset="0"/>
              </a:rPr>
              <a:t> and </a:t>
            </a:r>
            <a:r>
              <a:rPr lang="en-IN" b="0" i="0" u="none" strike="noStrike" dirty="0" err="1">
                <a:solidFill>
                  <a:srgbClr val="000000"/>
                </a:solidFill>
                <a:effectLst/>
                <a:latin typeface="Times New Roman" panose="02020603050405020304" pitchFamily="18" charset="0"/>
              </a:rPr>
              <a:t>Akshith</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Ullal</a:t>
            </a:r>
            <a:r>
              <a:rPr lang="en-IN" b="0" i="0" u="none" strike="noStrike" dirty="0">
                <a:solidFill>
                  <a:srgbClr val="000000"/>
                </a:solidFill>
                <a:effectLst/>
                <a:latin typeface="Times New Roman" panose="02020603050405020304" pitchFamily="18" charset="0"/>
              </a:rPr>
              <a:t> , </a:t>
            </a:r>
            <a:r>
              <a:rPr lang="en-IN" b="0" i="0" u="none" strike="noStrike" dirty="0" err="1">
                <a:solidFill>
                  <a:srgbClr val="000000"/>
                </a:solidFill>
                <a:effectLst/>
                <a:latin typeface="Times New Roman" panose="02020603050405020304" pitchFamily="18" charset="0"/>
              </a:rPr>
              <a:t>Zhi</a:t>
            </a:r>
            <a:r>
              <a:rPr lang="en-IN" b="0" i="0" u="none" strike="noStrike" dirty="0">
                <a:solidFill>
                  <a:srgbClr val="000000"/>
                </a:solidFill>
                <a:effectLst/>
                <a:latin typeface="Times New Roman" panose="02020603050405020304" pitchFamily="18" charset="0"/>
              </a:rPr>
              <a:t> Zheng , Amy R. Swanson , </a:t>
            </a:r>
            <a:r>
              <a:rPr lang="en-IN" b="0" i="0" u="none" strike="noStrike" dirty="0" err="1">
                <a:solidFill>
                  <a:srgbClr val="000000"/>
                </a:solidFill>
                <a:effectLst/>
                <a:latin typeface="Times New Roman" panose="02020603050405020304" pitchFamily="18" charset="0"/>
              </a:rPr>
              <a:t>Nilanjan</a:t>
            </a:r>
            <a:r>
              <a:rPr lang="en-IN" b="0" i="0" u="none" strike="noStrike" dirty="0">
                <a:solidFill>
                  <a:srgbClr val="000000"/>
                </a:solidFill>
                <a:effectLst/>
                <a:latin typeface="Times New Roman" panose="02020603050405020304" pitchFamily="18" charset="0"/>
              </a:rPr>
              <a:t> Sarkar, “An Immersive Computer-Mediated Caregiver-Child Interaction System for Young Children With Autism Spectrum Disorder” IEEE, 978-1-7281-4245-6, VOL 29, 2021. </a:t>
            </a:r>
          </a:p>
          <a:p>
            <a:pPr marL="0" indent="0">
              <a:buNone/>
            </a:pPr>
            <a:r>
              <a:rPr lang="en-IN" dirty="0">
                <a:solidFill>
                  <a:srgbClr val="000000"/>
                </a:solidFill>
                <a:latin typeface="Times New Roman" panose="02020603050405020304" pitchFamily="18" charset="0"/>
              </a:rPr>
              <a:t>[2]	</a:t>
            </a:r>
            <a:r>
              <a:rPr lang="en-IN" b="0" i="0" u="none" strike="noStrike" dirty="0">
                <a:solidFill>
                  <a:srgbClr val="000000"/>
                </a:solidFill>
                <a:effectLst/>
                <a:latin typeface="Times New Roman" panose="02020603050405020304" pitchFamily="18" charset="0"/>
              </a:rPr>
              <a:t>V. Y </a:t>
            </a:r>
            <a:r>
              <a:rPr lang="en-IN" b="0" i="0" u="none" strike="noStrike" dirty="0" err="1">
                <a:solidFill>
                  <a:srgbClr val="000000"/>
                </a:solidFill>
                <a:effectLst/>
                <a:latin typeface="Times New Roman" panose="02020603050405020304" pitchFamily="18" charset="0"/>
              </a:rPr>
              <a:t>Tittagalla</a:t>
            </a:r>
            <a:r>
              <a:rPr lang="en-IN" b="0" i="0" u="none" strike="noStrike" dirty="0">
                <a:solidFill>
                  <a:srgbClr val="000000"/>
                </a:solidFill>
                <a:effectLst/>
                <a:latin typeface="Times New Roman" panose="02020603050405020304" pitchFamily="18" charset="0"/>
              </a:rPr>
              <a:t>, R. R. P Wickramarachchi, G. W. C. N. </a:t>
            </a:r>
            <a:r>
              <a:rPr lang="en-IN" b="0" i="0" u="none" strike="noStrike" dirty="0" err="1">
                <a:solidFill>
                  <a:srgbClr val="000000"/>
                </a:solidFill>
                <a:effectLst/>
                <a:latin typeface="Times New Roman" panose="02020603050405020304" pitchFamily="18" charset="0"/>
              </a:rPr>
              <a:t>Chandrarathne</a:t>
            </a:r>
            <a:r>
              <a:rPr lang="en-IN" b="0" i="0" u="none" strike="noStrike" dirty="0">
                <a:solidFill>
                  <a:srgbClr val="000000"/>
                </a:solidFill>
                <a:effectLst/>
                <a:latin typeface="Times New Roman" panose="02020603050405020304" pitchFamily="18" charset="0"/>
              </a:rPr>
              <a:t>, N. M. D. M. B. </a:t>
            </a:r>
            <a:r>
              <a:rPr lang="en-IN" b="0" i="0" u="none" strike="noStrike" dirty="0" err="1">
                <a:solidFill>
                  <a:srgbClr val="000000"/>
                </a:solidFill>
                <a:effectLst/>
                <a:latin typeface="Times New Roman" panose="02020603050405020304" pitchFamily="18" charset="0"/>
              </a:rPr>
              <a:t>Nanayakkara</a:t>
            </a:r>
            <a:r>
              <a:rPr lang="en-IN" b="0" i="0" u="none" strike="noStrike" dirty="0">
                <a:solidFill>
                  <a:srgbClr val="000000"/>
                </a:solidFill>
                <a:effectLst/>
                <a:latin typeface="Times New Roman" panose="02020603050405020304" pitchFamily="18" charset="0"/>
              </a:rPr>
              <a:t>, P. Samarasinghe, P. </a:t>
            </a:r>
            <a:r>
              <a:rPr lang="en-IN" b="0" i="0" u="none" strike="noStrike" dirty="0" err="1">
                <a:solidFill>
                  <a:srgbClr val="000000"/>
                </a:solidFill>
                <a:effectLst/>
                <a:latin typeface="Times New Roman" panose="02020603050405020304" pitchFamily="18" charset="0"/>
              </a:rPr>
              <a:t>Rathnayake</a:t>
            </a:r>
            <a:r>
              <a:rPr lang="en-IN" b="0" i="0" u="none" strike="noStrike" dirty="0">
                <a:solidFill>
                  <a:srgbClr val="000000"/>
                </a:solidFill>
                <a:effectLst/>
                <a:latin typeface="Times New Roman" panose="02020603050405020304" pitchFamily="18" charset="0"/>
              </a:rPr>
              <a:t> and M.G.N.M. </a:t>
            </a:r>
            <a:r>
              <a:rPr lang="en-IN" b="0" i="0" u="none" strike="noStrike" dirty="0" err="1">
                <a:solidFill>
                  <a:srgbClr val="000000"/>
                </a:solidFill>
                <a:effectLst/>
                <a:latin typeface="Times New Roman" panose="02020603050405020304" pitchFamily="18" charset="0"/>
              </a:rPr>
              <a:t>Pemadasa</a:t>
            </a:r>
            <a:r>
              <a:rPr lang="en-IN" b="0" i="0" u="none" strike="noStrike" dirty="0">
                <a:solidFill>
                  <a:srgbClr val="000000"/>
                </a:solidFill>
                <a:effectLst/>
                <a:latin typeface="Times New Roman" panose="02020603050405020304" pitchFamily="18" charset="0"/>
              </a:rPr>
              <a:t>. “Screening Tool for Autistic Children”, IEEE, 978-5386-7512-0, 2019</a:t>
            </a:r>
          </a:p>
          <a:p>
            <a:pPr marL="0" indent="0">
              <a:buNone/>
            </a:pPr>
            <a:r>
              <a:rPr lang="en-IN" b="0" i="0" u="none" strike="noStrike" dirty="0">
                <a:solidFill>
                  <a:srgbClr val="000000"/>
                </a:solidFill>
                <a:effectLst/>
                <a:latin typeface="Times New Roman" panose="02020603050405020304" pitchFamily="18" charset="0"/>
              </a:rPr>
              <a:t>[3]	</a:t>
            </a:r>
            <a:r>
              <a:rPr lang="en-IN" b="0" i="0" u="none" strike="noStrike" dirty="0" err="1">
                <a:solidFill>
                  <a:srgbClr val="000000"/>
                </a:solidFill>
                <a:effectLst/>
                <a:latin typeface="Times New Roman" panose="02020603050405020304" pitchFamily="18" charset="0"/>
              </a:rPr>
              <a:t>Alanoud</a:t>
            </a:r>
            <a:r>
              <a:rPr lang="en-IN" b="0" i="0" u="none" strike="noStrike" dirty="0">
                <a:solidFill>
                  <a:srgbClr val="000000"/>
                </a:solidFill>
                <a:effectLst/>
                <a:latin typeface="Times New Roman" panose="02020603050405020304" pitchFamily="18" charset="0"/>
              </a:rPr>
              <a:t> Bin </a:t>
            </a:r>
            <a:r>
              <a:rPr lang="en-IN" b="0" i="0" u="none" strike="noStrike" dirty="0" err="1">
                <a:solidFill>
                  <a:srgbClr val="000000"/>
                </a:solidFill>
                <a:effectLst/>
                <a:latin typeface="Times New Roman" panose="02020603050405020304" pitchFamily="18" charset="0"/>
              </a:rPr>
              <a:t>Dris</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Abdulmalik</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Alsalman</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Areej</a:t>
            </a:r>
            <a:r>
              <a:rPr lang="en-IN" b="0" i="0" u="none" strike="noStrike" dirty="0">
                <a:solidFill>
                  <a:srgbClr val="000000"/>
                </a:solidFill>
                <a:effectLst/>
                <a:latin typeface="Times New Roman" panose="02020603050405020304" pitchFamily="18" charset="0"/>
              </a:rPr>
              <a:t> Al-</a:t>
            </a:r>
            <a:r>
              <a:rPr lang="en-IN" b="0" i="0" u="none" strike="noStrike" dirty="0" err="1">
                <a:solidFill>
                  <a:srgbClr val="000000"/>
                </a:solidFill>
                <a:effectLst/>
                <a:latin typeface="Times New Roman" panose="02020603050405020304" pitchFamily="18" charset="0"/>
              </a:rPr>
              <a:t>Wabil</a:t>
            </a:r>
            <a:r>
              <a:rPr lang="en-IN" b="0" i="0" u="none" strike="noStrike" dirty="0">
                <a:solidFill>
                  <a:srgbClr val="000000"/>
                </a:solidFill>
                <a:effectLst/>
                <a:latin typeface="Times New Roman" panose="02020603050405020304" pitchFamily="18" charset="0"/>
              </a:rPr>
              <a:t>, Mohammed </a:t>
            </a:r>
            <a:r>
              <a:rPr lang="en-IN" b="0" i="0" u="none" strike="noStrike" dirty="0" err="1">
                <a:solidFill>
                  <a:srgbClr val="000000"/>
                </a:solidFill>
                <a:effectLst/>
                <a:latin typeface="Times New Roman" panose="02020603050405020304" pitchFamily="18" charset="0"/>
              </a:rPr>
              <a:t>Aldosari</a:t>
            </a:r>
            <a:r>
              <a:rPr lang="en-IN" b="0" i="0" u="none" strike="noStrike" dirty="0">
                <a:solidFill>
                  <a:srgbClr val="000000"/>
                </a:solidFill>
                <a:effectLst/>
                <a:latin typeface="Times New Roman" panose="02020603050405020304" pitchFamily="18" charset="0"/>
              </a:rPr>
              <a:t>, “Intelligent gaze-based screening system for autism”, IEEE, 978-1-7281-0108, 2019</a:t>
            </a:r>
          </a:p>
          <a:p>
            <a:pPr marL="0" indent="0">
              <a:buNone/>
            </a:pPr>
            <a:r>
              <a:rPr lang="en-IN" b="0" i="0" u="none" strike="noStrike" dirty="0">
                <a:solidFill>
                  <a:srgbClr val="000000"/>
                </a:solidFill>
                <a:effectLst/>
                <a:latin typeface="Times New Roman" panose="02020603050405020304" pitchFamily="18" charset="0"/>
              </a:rPr>
              <a:t>[4]	Sarah </a:t>
            </a:r>
            <a:r>
              <a:rPr lang="en-IN" b="0" i="0" u="none" strike="noStrike" dirty="0" err="1">
                <a:solidFill>
                  <a:srgbClr val="000000"/>
                </a:solidFill>
                <a:effectLst/>
                <a:latin typeface="Times New Roman" panose="02020603050405020304" pitchFamily="18" charset="0"/>
              </a:rPr>
              <a:t>Afiqh</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Mohd</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Zabidi</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Hazlina</a:t>
            </a:r>
            <a:r>
              <a:rPr lang="en-IN" b="0" i="0" u="none" strike="noStrike" dirty="0">
                <a:solidFill>
                  <a:srgbClr val="000000"/>
                </a:solidFill>
                <a:effectLst/>
                <a:latin typeface="Times New Roman" panose="02020603050405020304" pitchFamily="18" charset="0"/>
              </a:rPr>
              <a:t> Md Yusof, </a:t>
            </a:r>
            <a:r>
              <a:rPr lang="en-IN" b="0" i="0" u="none" strike="noStrike" dirty="0" err="1">
                <a:solidFill>
                  <a:srgbClr val="000000"/>
                </a:solidFill>
                <a:effectLst/>
                <a:latin typeface="Times New Roman" panose="02020603050405020304" pitchFamily="18" charset="0"/>
              </a:rPr>
              <a:t>Sukreen</a:t>
            </a:r>
            <a:r>
              <a:rPr lang="en-IN" b="0" i="0" u="none" strike="noStrike" dirty="0">
                <a:solidFill>
                  <a:srgbClr val="000000"/>
                </a:solidFill>
                <a:effectLst/>
                <a:latin typeface="Times New Roman" panose="02020603050405020304" pitchFamily="18" charset="0"/>
              </a:rPr>
              <a:t> Hana Herman, </a:t>
            </a:r>
            <a:r>
              <a:rPr lang="en-IN" b="0" i="0" u="none" strike="noStrike" dirty="0" err="1">
                <a:solidFill>
                  <a:srgbClr val="000000"/>
                </a:solidFill>
                <a:effectLst/>
                <a:latin typeface="Times New Roman" panose="02020603050405020304" pitchFamily="18" charset="0"/>
              </a:rPr>
              <a:t>Shahrul</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Naim</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Sidek</a:t>
            </a:r>
            <a:r>
              <a:rPr lang="en-IN" b="0" i="0" u="none" strike="noStrike" dirty="0">
                <a:solidFill>
                  <a:srgbClr val="000000"/>
                </a:solidFill>
                <a:effectLst/>
                <a:latin typeface="Times New Roman" panose="02020603050405020304" pitchFamily="18" charset="0"/>
              </a:rPr>
              <a:t>, “</a:t>
            </a:r>
            <a:r>
              <a:rPr lang="en-IN" b="0" i="0" u="none" strike="noStrike" dirty="0">
                <a:solidFill>
                  <a:srgbClr val="333333"/>
                </a:solidFill>
                <a:effectLst/>
                <a:latin typeface="Times New Roman" panose="02020603050405020304" pitchFamily="18" charset="0"/>
              </a:rPr>
              <a:t>Simple Touch Sensor-based Game as Ambient Assistive Device for Mild Autism Spectrum Disorder Children</a:t>
            </a:r>
            <a:r>
              <a:rPr lang="en-IN" b="1" i="0" u="none" strike="noStrike" dirty="0">
                <a:solidFill>
                  <a:srgbClr val="333333"/>
                </a:solidFill>
                <a:effectLst/>
                <a:latin typeface="Times New Roman" panose="02020603050405020304" pitchFamily="18" charset="0"/>
              </a:rPr>
              <a:t>” </a:t>
            </a:r>
            <a:r>
              <a:rPr lang="en-IN" b="0" i="0" u="none" strike="noStrike" dirty="0">
                <a:solidFill>
                  <a:srgbClr val="333333"/>
                </a:solidFill>
                <a:effectLst/>
                <a:latin typeface="Times New Roman" panose="02020603050405020304" pitchFamily="18" charset="0"/>
              </a:rPr>
              <a:t>, IEEE, 978-1-7281-4245-6-6-21, 2021</a:t>
            </a:r>
          </a:p>
          <a:p>
            <a:pPr marL="0" indent="0">
              <a:buNone/>
            </a:pPr>
            <a:endParaRPr lang="en-IN" sz="1600" dirty="0">
              <a:effectLst/>
              <a:latin typeface="Times New Roman" panose="02020603050405020304" pitchFamily="18" charset="0"/>
              <a:ea typeface="Times New Roman" panose="02020603050405020304" pitchFamily="18" charset="0"/>
            </a:endParaRPr>
          </a:p>
          <a:p>
            <a:pPr marL="0" indent="0">
              <a:buNone/>
            </a:pPr>
            <a:r>
              <a:rPr lang="en-IN" sz="1600" dirty="0">
                <a:solidFill>
                  <a:srgbClr val="333333"/>
                </a:solidFill>
                <a:latin typeface="Times New Roman" panose="02020603050405020304" pitchFamily="18" charset="0"/>
                <a:cs typeface="Times New Roman" pitchFamily="18" charset="0"/>
              </a:rPr>
              <a:t>	</a:t>
            </a:r>
            <a:endParaRPr lang="en-IN" sz="16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497596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C23F-48F6-E10F-A089-E802C88D46D5}"/>
              </a:ext>
            </a:extLst>
          </p:cNvPr>
          <p:cNvSpPr>
            <a:spLocks noGrp="1"/>
          </p:cNvSpPr>
          <p:nvPr>
            <p:ph type="title"/>
          </p:nvPr>
        </p:nvSpPr>
        <p:spPr/>
        <p:txBody>
          <a:bodyPr/>
          <a:lstStyle/>
          <a:p>
            <a:r>
              <a:rPr lang="en-US" sz="2800" dirty="0"/>
              <a:t>REFERENCES</a:t>
            </a:r>
            <a:endParaRPr lang="en-IN" dirty="0"/>
          </a:p>
        </p:txBody>
      </p:sp>
      <p:sp>
        <p:nvSpPr>
          <p:cNvPr id="3" name="Content Placeholder 2">
            <a:extLst>
              <a:ext uri="{FF2B5EF4-FFF2-40B4-BE49-F238E27FC236}">
                <a16:creationId xmlns:a16="http://schemas.microsoft.com/office/drawing/2014/main" id="{344FBBD2-4D11-9880-8EF8-157B6DDDAEB8}"/>
              </a:ext>
            </a:extLst>
          </p:cNvPr>
          <p:cNvSpPr>
            <a:spLocks noGrp="1"/>
          </p:cNvSpPr>
          <p:nvPr>
            <p:ph idx="1"/>
          </p:nvPr>
        </p:nvSpPr>
        <p:spPr>
          <a:xfrm>
            <a:off x="581192" y="2302416"/>
            <a:ext cx="11029615" cy="3678303"/>
          </a:xfrm>
        </p:spPr>
        <p:txBody>
          <a:bodyPr/>
          <a:lstStyle/>
          <a:p>
            <a:pPr marL="0" indent="0">
              <a:buNone/>
            </a:pPr>
            <a:r>
              <a:rPr lang="en-IN" sz="1800" dirty="0">
                <a:solidFill>
                  <a:srgbClr val="333333"/>
                </a:solidFill>
                <a:latin typeface="Times New Roman" panose="02020603050405020304" pitchFamily="18" charset="0"/>
                <a:cs typeface="Times New Roman" pitchFamily="18" charset="0"/>
              </a:rPr>
              <a:t>[5]	</a:t>
            </a:r>
            <a:r>
              <a:rPr lang="en-US" sz="1800" dirty="0" err="1">
                <a:effectLst/>
                <a:latin typeface="Times New Roman" panose="02020603050405020304" pitchFamily="18" charset="0"/>
                <a:ea typeface="Times New Roman" panose="02020603050405020304" pitchFamily="18" charset="0"/>
              </a:rPr>
              <a:t>Zeyad</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Abdulhameed</a:t>
            </a:r>
            <a:r>
              <a:rPr lang="en-US" sz="1800" dirty="0">
                <a:effectLst/>
                <a:latin typeface="Times New Roman" panose="02020603050405020304" pitchFamily="18" charset="0"/>
                <a:ea typeface="Times New Roman" panose="02020603050405020304" pitchFamily="18" charset="0"/>
              </a:rPr>
              <a:t> Taha Ahmed , Dr. Mukti E. Jadhav, “A Review of Early Detection of Autism Based on Eye- Tracking and Sensing Technology”, IEEE, ISBN:978-1-7281- 4685-0,</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2020</a:t>
            </a:r>
            <a:endParaRPr lang="en-IN" sz="1800" dirty="0">
              <a:effectLst/>
              <a:latin typeface="Times New Roman" panose="02020603050405020304" pitchFamily="18" charset="0"/>
              <a:ea typeface="Times New Roman" panose="02020603050405020304" pitchFamily="18" charset="0"/>
            </a:endParaRPr>
          </a:p>
          <a:p>
            <a:pPr marL="0" indent="0">
              <a:buNone/>
            </a:pPr>
            <a:r>
              <a:rPr lang="en-IN" sz="1800" dirty="0">
                <a:solidFill>
                  <a:srgbClr val="333333"/>
                </a:solidFill>
                <a:latin typeface="Times New Roman" panose="02020603050405020304" pitchFamily="18" charset="0"/>
                <a:cs typeface="Times New Roman" pitchFamily="18" charset="0"/>
              </a:rPr>
              <a:t>[6]	</a:t>
            </a:r>
            <a:r>
              <a:rPr lang="en-US" sz="1800" dirty="0" err="1">
                <a:effectLst/>
                <a:latin typeface="Times New Roman" panose="02020603050405020304" pitchFamily="18" charset="0"/>
                <a:ea typeface="Times New Roman" panose="02020603050405020304" pitchFamily="18" charset="0"/>
              </a:rPr>
              <a:t>Shirajul</a:t>
            </a:r>
            <a:r>
              <a:rPr lang="en-US" sz="1800" dirty="0">
                <a:effectLst/>
                <a:latin typeface="Times New Roman" panose="02020603050405020304" pitchFamily="18" charset="0"/>
                <a:ea typeface="Times New Roman" panose="02020603050405020304" pitchFamily="18" charset="0"/>
              </a:rPr>
              <a:t> Islam, </a:t>
            </a:r>
            <a:r>
              <a:rPr lang="en-US" sz="1800" dirty="0" err="1">
                <a:effectLst/>
                <a:latin typeface="Times New Roman" panose="02020603050405020304" pitchFamily="18" charset="0"/>
                <a:ea typeface="Times New Roman" panose="02020603050405020304" pitchFamily="18" charset="0"/>
              </a:rPr>
              <a:t>Tahmina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Akter</a:t>
            </a:r>
            <a:r>
              <a:rPr lang="en-US" sz="1800" dirty="0">
                <a:effectLst/>
                <a:latin typeface="Times New Roman" panose="02020603050405020304" pitchFamily="18" charset="0"/>
                <a:ea typeface="Times New Roman" panose="02020603050405020304" pitchFamily="18" charset="0"/>
              </a:rPr>
              <a:t>, Sarah Zakir, </a:t>
            </a:r>
            <a:r>
              <a:rPr lang="en-US" sz="1800" dirty="0" err="1">
                <a:effectLst/>
                <a:latin typeface="Times New Roman" panose="02020603050405020304" pitchFamily="18" charset="0"/>
                <a:ea typeface="Times New Roman" panose="02020603050405020304" pitchFamily="18" charset="0"/>
              </a:rPr>
              <a:t>Shareea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Sabreen</a:t>
            </a:r>
            <a:r>
              <a:rPr lang="en-US" sz="1800" dirty="0">
                <a:effectLst/>
                <a:latin typeface="Times New Roman" panose="02020603050405020304" pitchFamily="18" charset="0"/>
                <a:ea typeface="Times New Roman" panose="02020603050405020304" pitchFamily="18" charset="0"/>
              </a:rPr>
              <a:t>, Muhammad Hossain, “Autism Spectrum Disorder Detection in Toddlers for Early Diagnosis Using Machine Learning”, IEEE, 978-1-6654-1974-1,</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2020</a:t>
            </a:r>
          </a:p>
          <a:p>
            <a:pPr marL="0" indent="0">
              <a:buNone/>
            </a:pPr>
            <a:r>
              <a:rPr lang="en-US" sz="1800" dirty="0">
                <a:solidFill>
                  <a:srgbClr val="333333"/>
                </a:solidFill>
                <a:latin typeface="Times New Roman" panose="02020603050405020304" pitchFamily="18" charset="0"/>
                <a:cs typeface="Times New Roman" pitchFamily="18" charset="0"/>
              </a:rPr>
              <a:t>[7]	</a:t>
            </a:r>
            <a:r>
              <a:rPr lang="en-US" sz="1800" dirty="0" err="1">
                <a:effectLst/>
                <a:latin typeface="Times New Roman" panose="02020603050405020304" pitchFamily="18" charset="0"/>
                <a:ea typeface="Times New Roman" panose="02020603050405020304" pitchFamily="18" charset="0"/>
              </a:rPr>
              <a:t>Uzma</a:t>
            </a:r>
            <a:r>
              <a:rPr lang="en-US" sz="1800" dirty="0">
                <a:effectLst/>
                <a:latin typeface="Times New Roman" panose="02020603050405020304" pitchFamily="18" charset="0"/>
                <a:ea typeface="Times New Roman" panose="02020603050405020304" pitchFamily="18" charset="0"/>
              </a:rPr>
              <a:t> Hasan , Md. </a:t>
            </a:r>
            <a:r>
              <a:rPr lang="en-US" sz="1800" dirty="0" err="1">
                <a:effectLst/>
                <a:latin typeface="Times New Roman" panose="02020603050405020304" pitchFamily="18" charset="0"/>
                <a:ea typeface="Times New Roman" panose="02020603050405020304" pitchFamily="18" charset="0"/>
              </a:rPr>
              <a:t>Fourkanul</a:t>
            </a:r>
            <a:r>
              <a:rPr lang="en-US" sz="1800" dirty="0">
                <a:effectLst/>
                <a:latin typeface="Times New Roman" panose="02020603050405020304" pitchFamily="18" charset="0"/>
                <a:ea typeface="Times New Roman" panose="02020603050405020304" pitchFamily="18" charset="0"/>
              </a:rPr>
              <a:t> Islam , Muhammad Nazrul Islam</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Sifat</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Bin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Zaman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2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Shaila</a:t>
            </a:r>
            <a:r>
              <a:rPr lang="en-US" sz="1800" spc="-3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Tajmim</a:t>
            </a:r>
            <a:r>
              <a:rPr lang="en-US" sz="1800" spc="-2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Anuva</a:t>
            </a:r>
            <a:r>
              <a:rPr lang="en-US" sz="1800" dirty="0">
                <a:effectLst/>
                <a:latin typeface="Times New Roman" panose="02020603050405020304" pitchFamily="18" charset="0"/>
                <a:ea typeface="Times New Roman" panose="02020603050405020304" pitchFamily="18" charset="0"/>
              </a:rPr>
              <a:t>,</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Farhana</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Islam Emu, and </a:t>
            </a:r>
            <a:r>
              <a:rPr lang="en-US" sz="1800" dirty="0" err="1">
                <a:effectLst/>
                <a:latin typeface="Times New Roman" panose="02020603050405020304" pitchFamily="18" charset="0"/>
                <a:ea typeface="Times New Roman" panose="02020603050405020304" pitchFamily="18" charset="0"/>
              </a:rPr>
              <a:t>Tarannum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Zaki</a:t>
            </a:r>
            <a:r>
              <a:rPr lang="en-US" sz="1800" dirty="0">
                <a:effectLst/>
                <a:latin typeface="Times New Roman" panose="02020603050405020304" pitchFamily="18" charset="0"/>
                <a:ea typeface="Times New Roman" panose="02020603050405020304" pitchFamily="18" charset="0"/>
              </a:rPr>
              <a:t>, “Towards Developing an IoT</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Based Gaming</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Application</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Improving</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Cognitive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Skills</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Autistic Kids”, IEEE, 411-423,</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2020.</a:t>
            </a:r>
          </a:p>
          <a:p>
            <a:pPr marL="0" indent="0">
              <a:buNone/>
            </a:pPr>
            <a:r>
              <a:rPr lang="en-US" dirty="0">
                <a:latin typeface="Times New Roman" panose="02020603050405020304" pitchFamily="18" charset="0"/>
                <a:ea typeface="Times New Roman" panose="02020603050405020304" pitchFamily="18" charset="0"/>
              </a:rPr>
              <a:t>[8]	</a:t>
            </a:r>
            <a:r>
              <a:rPr lang="en-US" sz="1800" dirty="0">
                <a:effectLst/>
                <a:latin typeface="Times New Roman" panose="02020603050405020304" pitchFamily="18" charset="0"/>
                <a:ea typeface="Times New Roman" panose="02020603050405020304" pitchFamily="18" charset="0"/>
              </a:rPr>
              <a:t>Joao F. Santos, </a:t>
            </a:r>
            <a:r>
              <a:rPr lang="en-US" sz="1800" dirty="0" err="1">
                <a:effectLst/>
                <a:latin typeface="Times New Roman" panose="02020603050405020304" pitchFamily="18" charset="0"/>
                <a:ea typeface="Times New Roman" panose="02020603050405020304" pitchFamily="18" charset="0"/>
              </a:rPr>
              <a:t>Nirit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Brosh</a:t>
            </a:r>
            <a:r>
              <a:rPr lang="en-US" sz="1800" dirty="0">
                <a:effectLst/>
                <a:latin typeface="Times New Roman" panose="02020603050405020304" pitchFamily="18" charset="0"/>
                <a:ea typeface="Times New Roman" panose="02020603050405020304" pitchFamily="18" charset="0"/>
              </a:rPr>
              <a:t> , Tiago H. Falk1 , Lonnie </a:t>
            </a:r>
            <a:r>
              <a:rPr lang="en-US" sz="1800" dirty="0" err="1">
                <a:effectLst/>
                <a:latin typeface="Times New Roman" panose="02020603050405020304" pitchFamily="18" charset="0"/>
                <a:ea typeface="Times New Roman" panose="02020603050405020304" pitchFamily="18" charset="0"/>
              </a:rPr>
              <a:t>Zwaigenbaum</a:t>
            </a:r>
            <a:r>
              <a:rPr lang="en-US" sz="1800" dirty="0">
                <a:effectLst/>
                <a:latin typeface="Times New Roman" panose="02020603050405020304" pitchFamily="18" charset="0"/>
                <a:ea typeface="Times New Roman" panose="02020603050405020304" pitchFamily="18" charset="0"/>
              </a:rPr>
              <a:t>, Susan E. </a:t>
            </a:r>
            <a:r>
              <a:rPr lang="en-US" sz="1800" dirty="0" err="1">
                <a:effectLst/>
                <a:latin typeface="Times New Roman" panose="02020603050405020304" pitchFamily="18" charset="0"/>
                <a:ea typeface="Times New Roman" panose="02020603050405020304" pitchFamily="18" charset="0"/>
              </a:rPr>
              <a:t>Bryso</a:t>
            </a:r>
            <a:r>
              <a:rPr lang="en-US" sz="1800" dirty="0">
                <a:effectLst/>
                <a:latin typeface="Times New Roman" panose="02020603050405020304" pitchFamily="18" charset="0"/>
                <a:ea typeface="Times New Roman" panose="02020603050405020304" pitchFamily="18" charset="0"/>
              </a:rPr>
              <a:t> , Wendy Roberts , Isabel M. Smith , Peter </a:t>
            </a:r>
            <a:r>
              <a:rPr lang="en-US" sz="1800" dirty="0" err="1">
                <a:effectLst/>
                <a:latin typeface="Times New Roman" panose="02020603050405020304" pitchFamily="18" charset="0"/>
                <a:ea typeface="Times New Roman" panose="02020603050405020304" pitchFamily="18" charset="0"/>
              </a:rPr>
              <a:t>Szatmari</a:t>
            </a:r>
            <a:r>
              <a:rPr lang="en-US" sz="1800" dirty="0">
                <a:effectLst/>
                <a:latin typeface="Times New Roman" panose="02020603050405020304" pitchFamily="18" charset="0"/>
                <a:ea typeface="Times New Roman" panose="02020603050405020304" pitchFamily="18" charset="0"/>
              </a:rPr>
              <a:t> and Jessica A. Brian, “Very Early Detection Of Autism Spectrum Disorder Based On Acoustic Analysis Of Pre-Verbal Vocalization Of 18-Month Old Toddlers”, IEEE, 978-1-4799-0356-6,</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2013</a:t>
            </a:r>
            <a:endParaRPr lang="en-IN"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60275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3E72-DEE5-4DF6-BB98-96F404EB13A2}"/>
              </a:ext>
            </a:extLst>
          </p:cNvPr>
          <p:cNvSpPr>
            <a:spLocks noGrp="1"/>
          </p:cNvSpPr>
          <p:nvPr>
            <p:ph type="title"/>
          </p:nvPr>
        </p:nvSpPr>
        <p:spPr>
          <a:xfrm>
            <a:off x="581192" y="625956"/>
            <a:ext cx="11029616" cy="1013800"/>
          </a:xfrm>
        </p:spPr>
        <p:txBody>
          <a:bodyPr>
            <a:normAutofit/>
          </a:bodyPr>
          <a:lstStyle/>
          <a:p>
            <a:r>
              <a:rPr lang="en-US" sz="3800" dirty="0"/>
              <a:t>LITERATURE SURVEY</a:t>
            </a:r>
            <a:endParaRPr lang="en-IN" sz="3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4620120"/>
              </p:ext>
            </p:extLst>
          </p:nvPr>
        </p:nvGraphicFramePr>
        <p:xfrm>
          <a:off x="452596" y="1881505"/>
          <a:ext cx="11286807" cy="4935896"/>
        </p:xfrm>
        <a:graphic>
          <a:graphicData uri="http://schemas.openxmlformats.org/drawingml/2006/table">
            <a:tbl>
              <a:tblPr firstRow="1" bandRow="1">
                <a:tableStyleId>{5C22544A-7EE6-4342-B048-85BDC9FD1C3A}</a:tableStyleId>
              </a:tblPr>
              <a:tblGrid>
                <a:gridCol w="3756131">
                  <a:extLst>
                    <a:ext uri="{9D8B030D-6E8A-4147-A177-3AD203B41FA5}">
                      <a16:colId xmlns:a16="http://schemas.microsoft.com/office/drawing/2014/main" val="20000"/>
                    </a:ext>
                  </a:extLst>
                </a:gridCol>
                <a:gridCol w="3765338">
                  <a:extLst>
                    <a:ext uri="{9D8B030D-6E8A-4147-A177-3AD203B41FA5}">
                      <a16:colId xmlns:a16="http://schemas.microsoft.com/office/drawing/2014/main" val="20001"/>
                    </a:ext>
                  </a:extLst>
                </a:gridCol>
                <a:gridCol w="3765338">
                  <a:extLst>
                    <a:ext uri="{9D8B030D-6E8A-4147-A177-3AD203B41FA5}">
                      <a16:colId xmlns:a16="http://schemas.microsoft.com/office/drawing/2014/main" val="20002"/>
                    </a:ext>
                  </a:extLst>
                </a:gridCol>
              </a:tblGrid>
              <a:tr h="424856">
                <a:tc>
                  <a:txBody>
                    <a:bodyPr/>
                    <a:lstStyle/>
                    <a:p>
                      <a:pPr algn="just"/>
                      <a:r>
                        <a:rPr lang="en-IN" sz="1600" dirty="0">
                          <a:solidFill>
                            <a:schemeClr val="bg1"/>
                          </a:solidFill>
                          <a:latin typeface="Times New Roman" pitchFamily="18" charset="0"/>
                          <a:cs typeface="Times New Roman" pitchFamily="18" charset="0"/>
                        </a:rPr>
                        <a:t>Author </a:t>
                      </a:r>
                      <a:endParaRPr lang="en-US" sz="1600" dirty="0">
                        <a:solidFill>
                          <a:schemeClr val="bg1"/>
                        </a:solidFill>
                        <a:latin typeface="Times New Roman" pitchFamily="18" charset="0"/>
                        <a:cs typeface="Times New Roman" pitchFamily="18" charset="0"/>
                      </a:endParaRPr>
                    </a:p>
                  </a:txBody>
                  <a:tcPr/>
                </a:tc>
                <a:tc>
                  <a:txBody>
                    <a:bodyPr/>
                    <a:lstStyle/>
                    <a:p>
                      <a:pPr algn="just"/>
                      <a:r>
                        <a:rPr lang="en-IN" sz="1800" dirty="0">
                          <a:solidFill>
                            <a:schemeClr val="bg1"/>
                          </a:solidFill>
                          <a:latin typeface="Times New Roman" pitchFamily="18" charset="0"/>
                          <a:cs typeface="Times New Roman" pitchFamily="18" charset="0"/>
                        </a:rPr>
                        <a:t>Title </a:t>
                      </a:r>
                      <a:endParaRPr lang="en-US" sz="1800" dirty="0">
                        <a:solidFill>
                          <a:schemeClr val="bg1"/>
                        </a:solidFill>
                        <a:latin typeface="Times New Roman" pitchFamily="18" charset="0"/>
                        <a:cs typeface="Times New Roman" pitchFamily="18" charset="0"/>
                      </a:endParaRPr>
                    </a:p>
                  </a:txBody>
                  <a:tcPr/>
                </a:tc>
                <a:tc>
                  <a:txBody>
                    <a:bodyPr/>
                    <a:lstStyle/>
                    <a:p>
                      <a:pPr algn="just"/>
                      <a:r>
                        <a:rPr lang="en-US" sz="1800" dirty="0">
                          <a:solidFill>
                            <a:schemeClr val="bg1"/>
                          </a:solidFill>
                          <a:latin typeface="Times New Roman" pitchFamily="18" charset="0"/>
                          <a:cs typeface="Times New Roman" pitchFamily="18" charset="0"/>
                        </a:rPr>
                        <a:t>Major Findings</a:t>
                      </a:r>
                    </a:p>
                  </a:txBody>
                  <a:tcPr/>
                </a:tc>
                <a:extLst>
                  <a:ext uri="{0D108BD9-81ED-4DB2-BD59-A6C34878D82A}">
                    <a16:rowId xmlns:a16="http://schemas.microsoft.com/office/drawing/2014/main" val="10000"/>
                  </a:ext>
                </a:extLst>
              </a:tr>
              <a:tr h="560937">
                <a:tc>
                  <a:txBody>
                    <a:bodyPr/>
                    <a:lstStyle/>
                    <a:p>
                      <a:pPr algn="just"/>
                      <a:r>
                        <a:rPr lang="en-US" sz="1600" dirty="0" err="1">
                          <a:solidFill>
                            <a:schemeClr val="tx1"/>
                          </a:solidFill>
                          <a:latin typeface="Times New Roman" pitchFamily="18" charset="0"/>
                          <a:cs typeface="Times New Roman" pitchFamily="18" charset="0"/>
                        </a:rPr>
                        <a:t>Guangtao</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Nie</a:t>
                      </a:r>
                      <a:r>
                        <a:rPr lang="en-US" sz="1600" dirty="0">
                          <a:solidFill>
                            <a:schemeClr val="tx1"/>
                          </a:solidFill>
                          <a:latin typeface="Times New Roman" pitchFamily="18" charset="0"/>
                          <a:cs typeface="Times New Roman" pitchFamily="18" charset="0"/>
                        </a:rPr>
                        <a:t> and </a:t>
                      </a:r>
                      <a:r>
                        <a:rPr lang="en-US" sz="1600" dirty="0" err="1">
                          <a:solidFill>
                            <a:schemeClr val="tx1"/>
                          </a:solidFill>
                          <a:latin typeface="Times New Roman" pitchFamily="18" charset="0"/>
                          <a:cs typeface="Times New Roman" pitchFamily="18" charset="0"/>
                        </a:rPr>
                        <a:t>Akshith</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Ullal</a:t>
                      </a:r>
                      <a:r>
                        <a:rPr lang="en-US" sz="1600" dirty="0">
                          <a:solidFill>
                            <a:schemeClr val="tx1"/>
                          </a:solidFill>
                          <a:latin typeface="Times New Roman" pitchFamily="18" charset="0"/>
                          <a:cs typeface="Times New Roman" pitchFamily="18" charset="0"/>
                        </a:rPr>
                        <a:t> , </a:t>
                      </a:r>
                      <a:r>
                        <a:rPr lang="en-US" sz="1600" dirty="0" err="1">
                          <a:solidFill>
                            <a:schemeClr val="tx1"/>
                          </a:solidFill>
                          <a:latin typeface="Times New Roman" pitchFamily="18" charset="0"/>
                          <a:cs typeface="Times New Roman" pitchFamily="18" charset="0"/>
                        </a:rPr>
                        <a:t>Zhi</a:t>
                      </a:r>
                      <a:r>
                        <a:rPr lang="en-US" sz="1600" dirty="0">
                          <a:solidFill>
                            <a:schemeClr val="tx1"/>
                          </a:solidFill>
                          <a:latin typeface="Times New Roman" pitchFamily="18" charset="0"/>
                          <a:cs typeface="Times New Roman" pitchFamily="18" charset="0"/>
                        </a:rPr>
                        <a:t> Zhen Amy R. Swanson, </a:t>
                      </a:r>
                      <a:r>
                        <a:rPr lang="en-US" sz="1600" dirty="0" err="1">
                          <a:solidFill>
                            <a:schemeClr val="tx1"/>
                          </a:solidFill>
                          <a:latin typeface="Times New Roman" pitchFamily="18" charset="0"/>
                          <a:cs typeface="Times New Roman" pitchFamily="18" charset="0"/>
                        </a:rPr>
                        <a:t>Nilanjan</a:t>
                      </a:r>
                      <a:r>
                        <a:rPr lang="en-US" sz="1600" dirty="0">
                          <a:solidFill>
                            <a:schemeClr val="tx1"/>
                          </a:solidFill>
                          <a:latin typeface="Times New Roman" pitchFamily="18" charset="0"/>
                          <a:cs typeface="Times New Roman" pitchFamily="18" charset="0"/>
                        </a:rPr>
                        <a:t> Sarkar(2021) [1]</a:t>
                      </a: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itchFamily="18" charset="0"/>
                          <a:cs typeface="Times New Roman" pitchFamily="18" charset="0"/>
                        </a:rPr>
                        <a:t>An Immersive Computer-Mediated Caregiver child Interaction System for Young Children with Autism Spectrum Disorder </a:t>
                      </a: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System designed for teaching IJA skills to kids with ASD incorporating caregivers within the loop to reinforce the potential for generalization within the real world.</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1039141">
                <a:tc>
                  <a:txBody>
                    <a:bodyPr/>
                    <a:lstStyle/>
                    <a:p>
                      <a:pPr algn="just"/>
                      <a:r>
                        <a:rPr lang="en-US" sz="1600" dirty="0">
                          <a:solidFill>
                            <a:schemeClr val="tx1"/>
                          </a:solidFill>
                          <a:latin typeface="Times New Roman" pitchFamily="18" charset="0"/>
                          <a:cs typeface="Times New Roman" pitchFamily="18" charset="0"/>
                        </a:rPr>
                        <a:t>V. Y </a:t>
                      </a:r>
                      <a:r>
                        <a:rPr lang="en-US" sz="1600" dirty="0" err="1">
                          <a:solidFill>
                            <a:schemeClr val="tx1"/>
                          </a:solidFill>
                          <a:latin typeface="Times New Roman" pitchFamily="18" charset="0"/>
                          <a:cs typeface="Times New Roman" pitchFamily="18" charset="0"/>
                        </a:rPr>
                        <a:t>Tittagalla</a:t>
                      </a:r>
                      <a:r>
                        <a:rPr lang="en-US" sz="1600" dirty="0">
                          <a:solidFill>
                            <a:schemeClr val="tx1"/>
                          </a:solidFill>
                          <a:latin typeface="Times New Roman" pitchFamily="18" charset="0"/>
                          <a:cs typeface="Times New Roman" pitchFamily="18" charset="0"/>
                        </a:rPr>
                        <a:t>, R. R. P </a:t>
                      </a:r>
                      <a:r>
                        <a:rPr lang="en-US" sz="1600" dirty="0" err="1">
                          <a:solidFill>
                            <a:schemeClr val="tx1"/>
                          </a:solidFill>
                          <a:latin typeface="Times New Roman" pitchFamily="18" charset="0"/>
                          <a:cs typeface="Times New Roman" pitchFamily="18" charset="0"/>
                        </a:rPr>
                        <a:t>Wickramarachchi</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N.M.D.M.B.Nanayakkara</a:t>
                      </a:r>
                      <a:r>
                        <a:rPr lang="en-US" sz="1600" dirty="0">
                          <a:solidFill>
                            <a:schemeClr val="tx1"/>
                          </a:solidFill>
                          <a:latin typeface="Times New Roman" pitchFamily="18" charset="0"/>
                          <a:cs typeface="Times New Roman" pitchFamily="18" charset="0"/>
                        </a:rPr>
                        <a:t>, P. </a:t>
                      </a:r>
                      <a:r>
                        <a:rPr lang="en-US" sz="1600" dirty="0" err="1">
                          <a:solidFill>
                            <a:schemeClr val="tx1"/>
                          </a:solidFill>
                          <a:latin typeface="Times New Roman" pitchFamily="18" charset="0"/>
                          <a:cs typeface="Times New Roman" pitchFamily="18" charset="0"/>
                        </a:rPr>
                        <a:t>Samarasinghe</a:t>
                      </a:r>
                      <a:r>
                        <a:rPr lang="en-US" sz="1600" dirty="0">
                          <a:solidFill>
                            <a:schemeClr val="tx1"/>
                          </a:solidFill>
                          <a:latin typeface="Times New Roman" pitchFamily="18" charset="0"/>
                          <a:cs typeface="Times New Roman" pitchFamily="18" charset="0"/>
                        </a:rPr>
                        <a:t>, P. </a:t>
                      </a:r>
                      <a:r>
                        <a:rPr lang="en-US" sz="1600" dirty="0" err="1">
                          <a:solidFill>
                            <a:schemeClr val="tx1"/>
                          </a:solidFill>
                          <a:latin typeface="Times New Roman" pitchFamily="18" charset="0"/>
                          <a:cs typeface="Times New Roman" pitchFamily="18" charset="0"/>
                        </a:rPr>
                        <a:t>Rathnayake</a:t>
                      </a:r>
                      <a:r>
                        <a:rPr lang="en-US" sz="1600" dirty="0">
                          <a:solidFill>
                            <a:schemeClr val="tx1"/>
                          </a:solidFill>
                          <a:latin typeface="Times New Roman" pitchFamily="18" charset="0"/>
                          <a:cs typeface="Times New Roman" pitchFamily="18" charset="0"/>
                        </a:rPr>
                        <a:t> and M.G.N.M. </a:t>
                      </a:r>
                      <a:r>
                        <a:rPr lang="en-US" sz="1600" dirty="0" err="1">
                          <a:solidFill>
                            <a:schemeClr val="tx1"/>
                          </a:solidFill>
                          <a:latin typeface="Times New Roman" pitchFamily="18" charset="0"/>
                          <a:cs typeface="Times New Roman" pitchFamily="18" charset="0"/>
                        </a:rPr>
                        <a:t>Pemadasa</a:t>
                      </a:r>
                      <a:r>
                        <a:rPr lang="en-US" sz="1600" dirty="0">
                          <a:solidFill>
                            <a:schemeClr val="tx1"/>
                          </a:solidFill>
                          <a:latin typeface="Times New Roman" pitchFamily="18" charset="0"/>
                          <a:cs typeface="Times New Roman" pitchFamily="18" charset="0"/>
                        </a:rPr>
                        <a:t>. (2019) [2]</a:t>
                      </a:r>
                    </a:p>
                  </a:txBody>
                  <a:tcPr/>
                </a:tc>
                <a:tc>
                  <a:txBody>
                    <a:bodyPr/>
                    <a:lstStyle/>
                    <a:p>
                      <a:pPr algn="just"/>
                      <a:r>
                        <a:rPr lang="en-US" sz="1600" dirty="0">
                          <a:solidFill>
                            <a:schemeClr val="tx1"/>
                          </a:solidFill>
                          <a:latin typeface="Times New Roman" pitchFamily="18" charset="0"/>
                          <a:cs typeface="Times New Roman" pitchFamily="18" charset="0"/>
                        </a:rPr>
                        <a:t>Screening Tool for Autistic Children </a:t>
                      </a: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This tool is formed particularly for distinctive youngsters with syndrome in rural areas in land. the key 3 areas of eye contact, vocal behavior, and responsiveness area unit the screening method.</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1039141">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Alanoud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Bin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Dris</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Abdulmalik</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Alsalman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Areej</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Al-</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Wabil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Mohammed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Aldosari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(2019) [3]</a:t>
                      </a:r>
                      <a:endParaRPr lang="en-IN" sz="1600" kern="1200" dirty="0">
                        <a:solidFill>
                          <a:schemeClr val="tx1"/>
                        </a:solidFill>
                        <a:effectLst/>
                        <a:latin typeface="Times New Roman" panose="02020603050405020304" pitchFamily="18" charset="0"/>
                        <a:ea typeface="+mn-ea"/>
                        <a:cs typeface="Times New Roman" panose="02020603050405020304"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Intelligent gaze-based screening system for autism</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Results discovered that SVM accomplished high classification performance once applied on our collected eye movement information set.</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224161850"/>
                  </a:ext>
                </a:extLst>
              </a:tr>
              <a:tr h="1039141">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Sarah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Afiqh</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Mohd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Zabidi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Hazlina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Md Yusof,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Sukreen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Hana Herman,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Shahrul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Naim</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Sidek</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(2021) [4]</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Simple Touch Sensor- based Game as Ambient Assistive Device for Mild Autism Spectrum Disorder Children</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The aim of this study is to create helpful device which will be a good learning medium for ASD kid and may be utilized by therapists throughout the session.</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436547325"/>
                  </a:ext>
                </a:extLst>
              </a:tr>
            </a:tbl>
          </a:graphicData>
        </a:graphic>
      </p:graphicFrame>
    </p:spTree>
    <p:extLst>
      <p:ext uri="{BB962C8B-B14F-4D97-AF65-F5344CB8AC3E}">
        <p14:creationId xmlns:p14="http://schemas.microsoft.com/office/powerpoint/2010/main" val="330599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24A028-8581-5554-A353-973337A9444C}"/>
              </a:ext>
            </a:extLst>
          </p:cNvPr>
          <p:cNvSpPr>
            <a:spLocks noGrp="1"/>
          </p:cNvSpPr>
          <p:nvPr>
            <p:ph type="title"/>
          </p:nvPr>
        </p:nvSpPr>
        <p:spPr>
          <a:xfrm>
            <a:off x="581192" y="625956"/>
            <a:ext cx="11029616" cy="1013800"/>
          </a:xfrm>
        </p:spPr>
        <p:txBody>
          <a:bodyPr>
            <a:normAutofit/>
          </a:bodyPr>
          <a:lstStyle/>
          <a:p>
            <a:r>
              <a:rPr lang="en-US" sz="3800" dirty="0"/>
              <a:t>LITERATURE SURVEY</a:t>
            </a:r>
            <a:endParaRPr lang="en-IN" sz="3800" dirty="0"/>
          </a:p>
        </p:txBody>
      </p:sp>
      <p:graphicFrame>
        <p:nvGraphicFramePr>
          <p:cNvPr id="5" name="Content Placeholder 3">
            <a:extLst>
              <a:ext uri="{FF2B5EF4-FFF2-40B4-BE49-F238E27FC236}">
                <a16:creationId xmlns:a16="http://schemas.microsoft.com/office/drawing/2014/main" id="{4B002E6F-7286-A418-8D9B-E65A0EB80F2D}"/>
              </a:ext>
            </a:extLst>
          </p:cNvPr>
          <p:cNvGraphicFramePr>
            <a:graphicFrameLocks noGrp="1"/>
          </p:cNvGraphicFramePr>
          <p:nvPr>
            <p:ph idx="1"/>
            <p:extLst>
              <p:ext uri="{D42A27DB-BD31-4B8C-83A1-F6EECF244321}">
                <p14:modId xmlns:p14="http://schemas.microsoft.com/office/powerpoint/2010/main" val="4172043615"/>
              </p:ext>
            </p:extLst>
          </p:nvPr>
        </p:nvGraphicFramePr>
        <p:xfrm>
          <a:off x="452596" y="1850540"/>
          <a:ext cx="11286807" cy="4641700"/>
        </p:xfrm>
        <a:graphic>
          <a:graphicData uri="http://schemas.openxmlformats.org/drawingml/2006/table">
            <a:tbl>
              <a:tblPr firstRow="1" bandRow="1">
                <a:tableStyleId>{5C22544A-7EE6-4342-B048-85BDC9FD1C3A}</a:tableStyleId>
              </a:tblPr>
              <a:tblGrid>
                <a:gridCol w="3756131">
                  <a:extLst>
                    <a:ext uri="{9D8B030D-6E8A-4147-A177-3AD203B41FA5}">
                      <a16:colId xmlns:a16="http://schemas.microsoft.com/office/drawing/2014/main" val="20000"/>
                    </a:ext>
                  </a:extLst>
                </a:gridCol>
                <a:gridCol w="3765338">
                  <a:extLst>
                    <a:ext uri="{9D8B030D-6E8A-4147-A177-3AD203B41FA5}">
                      <a16:colId xmlns:a16="http://schemas.microsoft.com/office/drawing/2014/main" val="20001"/>
                    </a:ext>
                  </a:extLst>
                </a:gridCol>
                <a:gridCol w="3765338">
                  <a:extLst>
                    <a:ext uri="{9D8B030D-6E8A-4147-A177-3AD203B41FA5}">
                      <a16:colId xmlns:a16="http://schemas.microsoft.com/office/drawing/2014/main" val="20002"/>
                    </a:ext>
                  </a:extLst>
                </a:gridCol>
              </a:tblGrid>
              <a:tr h="374500">
                <a:tc>
                  <a:txBody>
                    <a:bodyPr/>
                    <a:lstStyle/>
                    <a:p>
                      <a:pPr algn="just"/>
                      <a:r>
                        <a:rPr lang="en-IN" sz="1600" dirty="0">
                          <a:latin typeface="Times New Roman" pitchFamily="18" charset="0"/>
                          <a:cs typeface="Times New Roman" pitchFamily="18" charset="0"/>
                        </a:rPr>
                        <a:t>Author </a:t>
                      </a:r>
                      <a:endParaRPr lang="en-US" sz="1600" dirty="0">
                        <a:latin typeface="Times New Roman" pitchFamily="18" charset="0"/>
                        <a:cs typeface="Times New Roman" pitchFamily="18" charset="0"/>
                      </a:endParaRPr>
                    </a:p>
                  </a:txBody>
                  <a:tcPr/>
                </a:tc>
                <a:tc>
                  <a:txBody>
                    <a:bodyPr/>
                    <a:lstStyle/>
                    <a:p>
                      <a:pPr algn="just"/>
                      <a:r>
                        <a:rPr lang="en-IN" sz="1800" dirty="0">
                          <a:latin typeface="Times New Roman" pitchFamily="18" charset="0"/>
                          <a:cs typeface="Times New Roman" pitchFamily="18" charset="0"/>
                        </a:rPr>
                        <a:t>Title </a:t>
                      </a:r>
                      <a:endParaRPr lang="en-US" sz="1800" dirty="0">
                        <a:latin typeface="Times New Roman" pitchFamily="18" charset="0"/>
                        <a:cs typeface="Times New Roman" pitchFamily="18" charset="0"/>
                      </a:endParaRPr>
                    </a:p>
                  </a:txBody>
                  <a:tcPr/>
                </a:tc>
                <a:tc>
                  <a:txBody>
                    <a:bodyPr/>
                    <a:lstStyle/>
                    <a:p>
                      <a:pPr algn="just"/>
                      <a:r>
                        <a:rPr lang="en-US" sz="1800" dirty="0">
                          <a:latin typeface="Times New Roman" pitchFamily="18" charset="0"/>
                          <a:cs typeface="Times New Roman" pitchFamily="18" charset="0"/>
                        </a:rPr>
                        <a:t>Major Findings</a:t>
                      </a:r>
                    </a:p>
                  </a:txBody>
                  <a:tcPr/>
                </a:tc>
                <a:extLst>
                  <a:ext uri="{0D108BD9-81ED-4DB2-BD59-A6C34878D82A}">
                    <a16:rowId xmlns:a16="http://schemas.microsoft.com/office/drawing/2014/main" val="10000"/>
                  </a:ext>
                </a:extLst>
              </a:tr>
              <a:tr h="182880">
                <a:tc>
                  <a:txBody>
                    <a:bodyPr/>
                    <a:lstStyle/>
                    <a:p>
                      <a:pPr algn="just"/>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Zeyad</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Abdulhameed</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Taha Ahmed , Dr. Mukti E. Jadhav (2020) [5]</a:t>
                      </a:r>
                      <a:endParaRPr lang="en-US" sz="1600" dirty="0">
                        <a:latin typeface="Times New Roman" pitchFamily="18" charset="0"/>
                        <a:cs typeface="Times New Roman" pitchFamily="18"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A Review of Early Detection of Autism Based on Eye- Tracking and Sensing Technology</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The identification of syndrome within the early stage of life will facilitate unfit youngsters improve their social communication and quality of life</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806020">
                <a:tc>
                  <a:txBody>
                    <a:bodyPr/>
                    <a:lstStyle/>
                    <a:p>
                      <a:pPr algn="just"/>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Shirajul</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Islam,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Tahmina</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Akter</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Sarah Zakir,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Shareea</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Sabreen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Muhammad Hossain (2020) [6]</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Autism Spectrum Disorder Detection in Toddlers for Early Diagnosis Using Machine Learning</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Among all applied algorithms KNN and Random Forest shows the most accuracy and speed the identification.</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1047826">
                <a:tc>
                  <a:txBody>
                    <a:bodyPr/>
                    <a:lstStyle/>
                    <a:p>
                      <a:pPr algn="just"/>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Uzma</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Hasan , Md.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Fourkanul</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Islam , Muhammad Nazrul Islam , Sifat Bin Zaman ,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Shaila</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Tajmim</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Anuva</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Farhana Islam Emu, and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Tarannum</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Zaki</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(2020) [7]</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Towards Developing an IoT Based Gaming Application for Improving Cognitive Skills of Autistic Kids</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The recreation application that consists of recreation a puzzle game, an object finding game, and a road crossing game. </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224161850"/>
                  </a:ext>
                </a:extLst>
              </a:tr>
              <a:tr h="1289632">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Joao F. Santos,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Nirit</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Brosh</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 Tiago H. Falk1 , Lonnie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Zwaigenbaum</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Susan E.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Bryso</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 Wendy Roberts , Isabel M. Smith , Peter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Szatmari</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and Jessica A. Brian (2013) [8]</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Very Early Detection Of Autism Spectrum Disorder Based On Acoustic Analysis Of Pre-Verbal Vocalization Of 18-Month Old Toddlers</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Many acoustic-prosodic options were extracted and training support vector machines and probabilistic neural is difficult. Classification accuracy as high as ninety-seven was obtained.</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436547325"/>
                  </a:ext>
                </a:extLst>
              </a:tr>
            </a:tbl>
          </a:graphicData>
        </a:graphic>
      </p:graphicFrame>
    </p:spTree>
    <p:extLst>
      <p:ext uri="{BB962C8B-B14F-4D97-AF65-F5344CB8AC3E}">
        <p14:creationId xmlns:p14="http://schemas.microsoft.com/office/powerpoint/2010/main" val="88988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F07C-7278-4304-B42D-ACB0CEA9441C}"/>
              </a:ext>
            </a:extLst>
          </p:cNvPr>
          <p:cNvSpPr>
            <a:spLocks noGrp="1"/>
          </p:cNvSpPr>
          <p:nvPr>
            <p:ph type="title"/>
          </p:nvPr>
        </p:nvSpPr>
        <p:spPr/>
        <p:txBody>
          <a:bodyPr>
            <a:normAutofit/>
          </a:bodyPr>
          <a:lstStyle/>
          <a:p>
            <a:r>
              <a:rPr lang="en-US" sz="3800" dirty="0"/>
              <a:t>PROBLEM STATEMENT</a:t>
            </a:r>
            <a:endParaRPr lang="en-IN" sz="3800" dirty="0"/>
          </a:p>
        </p:txBody>
      </p:sp>
      <p:sp>
        <p:nvSpPr>
          <p:cNvPr id="3" name="Content Placeholder 2">
            <a:extLst>
              <a:ext uri="{FF2B5EF4-FFF2-40B4-BE49-F238E27FC236}">
                <a16:creationId xmlns:a16="http://schemas.microsoft.com/office/drawing/2014/main" id="{236DE42C-C5CD-4A6C-81B0-639E0410EB98}"/>
              </a:ext>
            </a:extLst>
          </p:cNvPr>
          <p:cNvSpPr>
            <a:spLocks noGrp="1"/>
          </p:cNvSpPr>
          <p:nvPr>
            <p:ph idx="1"/>
          </p:nvPr>
        </p:nvSpPr>
        <p:spPr>
          <a:xfrm>
            <a:off x="437322" y="2027583"/>
            <a:ext cx="11327958" cy="4830416"/>
          </a:xfrm>
        </p:spPr>
        <p:txBody>
          <a:bodyPr>
            <a:normAutofit fontScale="77500" lnSpcReduction="20000"/>
          </a:bodyPr>
          <a:lstStyle/>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We will be using a Convolution Neural network Algorithm to detect Facial Emotion by using the Trained Model. </a:t>
            </a:r>
            <a:r>
              <a:rPr lang="en-US" sz="2400" dirty="0">
                <a:solidFill>
                  <a:schemeClr val="tx1"/>
                </a:solidFill>
                <a:latin typeface="Times New Roman" panose="02020603050405020304" pitchFamily="18" charset="0"/>
                <a:ea typeface="Times New Roman" panose="02020603050405020304" pitchFamily="18" charset="0"/>
              </a:rPr>
              <a:t>W</a:t>
            </a:r>
            <a:r>
              <a:rPr lang="en-US" sz="2400" dirty="0">
                <a:solidFill>
                  <a:schemeClr val="tx1"/>
                </a:solidFill>
                <a:effectLst/>
                <a:latin typeface="Times New Roman" panose="02020603050405020304" pitchFamily="18" charset="0"/>
                <a:ea typeface="Times New Roman" panose="02020603050405020304" pitchFamily="18" charset="0"/>
              </a:rPr>
              <a:t>e will be identifying the Emotion by comparing the Image of the Live Input with the Model file and then based on the Emotion we will Train the model by playing Rhymes when their Emotion is Happy.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We are also using Hardware </a:t>
            </a:r>
            <a:r>
              <a:rPr lang="en-US" sz="2400" dirty="0">
                <a:solidFill>
                  <a:schemeClr val="tx1"/>
                </a:solidFill>
                <a:latin typeface="Times New Roman" panose="02020603050405020304" pitchFamily="18" charset="0"/>
                <a:ea typeface="Times New Roman" panose="02020603050405020304" pitchFamily="18" charset="0"/>
              </a:rPr>
              <a:t>such as </a:t>
            </a:r>
            <a:r>
              <a:rPr lang="en-US" sz="2400" dirty="0">
                <a:solidFill>
                  <a:schemeClr val="tx1"/>
                </a:solidFill>
                <a:effectLst/>
                <a:latin typeface="Times New Roman" panose="02020603050405020304" pitchFamily="18" charset="0"/>
                <a:ea typeface="Times New Roman" panose="02020603050405020304" pitchFamily="18" charset="0"/>
              </a:rPr>
              <a:t>Galvanic Skin Response Sensor where Electrodes is Connected to the Subject.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Based on the Threshold Values we will store the data in the Cloud Platform which becomes very useful for the Parents or Caretaker or Therapist to analyze their Mood Disorder as well. The reason for focusing on both these aspects are they might have possible anxiety when mingled with the crowd</a:t>
            </a:r>
            <a:r>
              <a:rPr lang="en-US" sz="2400" dirty="0">
                <a:solidFill>
                  <a:schemeClr val="tx1"/>
                </a:solidFill>
                <a:latin typeface="Times New Roman" panose="02020603050405020304" pitchFamily="18" charset="0"/>
                <a:ea typeface="Times New Roman" panose="02020603050405020304" pitchFamily="18" charset="0"/>
              </a:rPr>
              <a:t>.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By Analyzing the Facial Emotion we can also help them learn things, we believe technology should reach all mediums of users and will help them overcome their problems.</a:t>
            </a:r>
            <a:endParaRPr lang="en-IN" sz="2400" dirty="0">
              <a:solidFill>
                <a:schemeClr val="tx1"/>
              </a:solidFill>
              <a:effectLst/>
              <a:latin typeface="Times New Roman" panose="02020603050405020304" pitchFamily="18" charset="0"/>
              <a:ea typeface="Times New Roman" panose="02020603050405020304" pitchFamily="18" charset="0"/>
            </a:endParaRPr>
          </a:p>
          <a:p>
            <a:pPr marL="0" indent="0" algn="just">
              <a:buNone/>
            </a:pPr>
            <a:endParaRPr lang="en-IN" dirty="0">
              <a:solidFill>
                <a:schemeClr val="tx1"/>
              </a:solidFill>
            </a:endParaRPr>
          </a:p>
        </p:txBody>
      </p:sp>
    </p:spTree>
    <p:extLst>
      <p:ext uri="{BB962C8B-B14F-4D97-AF65-F5344CB8AC3E}">
        <p14:creationId xmlns:p14="http://schemas.microsoft.com/office/powerpoint/2010/main" val="209975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A426-CA3F-4EC1-897C-77CBA12B0645}"/>
              </a:ext>
            </a:extLst>
          </p:cNvPr>
          <p:cNvSpPr>
            <a:spLocks noGrp="1"/>
          </p:cNvSpPr>
          <p:nvPr>
            <p:ph type="title"/>
          </p:nvPr>
        </p:nvSpPr>
        <p:spPr/>
        <p:txBody>
          <a:bodyPr>
            <a:normAutofit/>
          </a:bodyPr>
          <a:lstStyle/>
          <a:p>
            <a:r>
              <a:rPr lang="en-US" sz="3800" dirty="0"/>
              <a:t>DEVELOPMENT ENVIRONMENT</a:t>
            </a:r>
            <a:endParaRPr lang="en-IN" sz="3800" dirty="0"/>
          </a:p>
        </p:txBody>
      </p:sp>
      <p:sp>
        <p:nvSpPr>
          <p:cNvPr id="3" name="Content Placeholder 2">
            <a:extLst>
              <a:ext uri="{FF2B5EF4-FFF2-40B4-BE49-F238E27FC236}">
                <a16:creationId xmlns:a16="http://schemas.microsoft.com/office/drawing/2014/main" id="{D0278D8F-2CC9-4F6D-919A-2CC59D50E204}"/>
              </a:ext>
            </a:extLst>
          </p:cNvPr>
          <p:cNvSpPr>
            <a:spLocks noGrp="1"/>
          </p:cNvSpPr>
          <p:nvPr>
            <p:ph idx="1"/>
          </p:nvPr>
        </p:nvSpPr>
        <p:spPr/>
        <p:txBody>
          <a:bodyPr>
            <a:normAutofit fontScale="85000" lnSpcReduction="20000"/>
          </a:bodyPr>
          <a:lstStyle/>
          <a:p>
            <a:pPr marL="0" indent="0">
              <a:buNone/>
            </a:pPr>
            <a:r>
              <a:rPr lang="en-US" sz="2000" b="1" dirty="0">
                <a:solidFill>
                  <a:schemeClr val="tx1"/>
                </a:solidFill>
                <a:latin typeface="Times New Roman" pitchFamily="18" charset="0"/>
                <a:ea typeface="+mn-lt"/>
                <a:cs typeface="Times New Roman" pitchFamily="18" charset="0"/>
              </a:rPr>
              <a:t> HARDWARE REQUIREMENTS</a:t>
            </a:r>
            <a:endParaRPr lang="en-US"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r>
              <a:rPr lang="en-IN" sz="2000" dirty="0" err="1">
                <a:solidFill>
                  <a:schemeClr val="tx1"/>
                </a:solidFill>
                <a:latin typeface="Times New Roman" pitchFamily="18" charset="0"/>
                <a:cs typeface="Times New Roman" pitchFamily="18" charset="0"/>
              </a:rPr>
              <a:t>Arduino</a:t>
            </a:r>
            <a:r>
              <a:rPr lang="en-IN" sz="2000" dirty="0">
                <a:solidFill>
                  <a:schemeClr val="tx1"/>
                </a:solidFill>
                <a:latin typeface="Times New Roman" pitchFamily="18" charset="0"/>
                <a:cs typeface="Times New Roman" pitchFamily="18" charset="0"/>
              </a:rPr>
              <a:t> Mega</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Node MCU </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Liquid Crystal Display</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Galvanic Skin Response Sensor</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Power Supply</a:t>
            </a:r>
            <a:endParaRPr lang="en-US" sz="2000" dirty="0">
              <a:solidFill>
                <a:schemeClr val="tx1"/>
              </a:solidFill>
              <a:latin typeface="Times New Roman" pitchFamily="18" charset="0"/>
              <a:cs typeface="Times New Roman" pitchFamily="18" charset="0"/>
            </a:endParaRPr>
          </a:p>
          <a:p>
            <a:pPr marL="0" indent="0" algn="just">
              <a:spcBef>
                <a:spcPts val="0"/>
              </a:spcBef>
              <a:spcAft>
                <a:spcPts val="800"/>
              </a:spcAft>
              <a:buNone/>
            </a:pPr>
            <a:r>
              <a:rPr lang="en-US" sz="2000" b="1" dirty="0">
                <a:solidFill>
                  <a:schemeClr val="tx1"/>
                </a:solidFill>
                <a:latin typeface="Times New Roman" pitchFamily="18" charset="0"/>
                <a:ea typeface="+mn-lt"/>
                <a:cs typeface="Times New Roman" pitchFamily="18" charset="0"/>
              </a:rPr>
              <a:t>SOFTWARE REQUIREMENTS</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10</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 Framework – Open CV </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Language – PYTHON</a:t>
            </a:r>
          </a:p>
          <a:p>
            <a:pPr algn="just">
              <a:spcBef>
                <a:spcPts val="0"/>
              </a:spcBef>
              <a:spcAft>
                <a:spcPts val="800"/>
              </a:spcAft>
              <a:buFont typeface="Wingdings" panose="05000000000000000000" pitchFamily="2" charset="2"/>
              <a:buChar char="Ø"/>
            </a:pPr>
            <a:r>
              <a:rPr lang="en-US" sz="2000" dirty="0">
                <a:solidFill>
                  <a:srgbClr val="343434"/>
                </a:solidFill>
                <a:latin typeface="Times New Roman" panose="02020603050405020304" pitchFamily="18" charset="0"/>
                <a:cs typeface="Times New Roman" panose="02020603050405020304" pitchFamily="18" charset="0"/>
              </a:rPr>
              <a:t>IDE- Arduino IDE, Python 3.8 IDE</a:t>
            </a:r>
            <a:endParaRPr lang="en-IN"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328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2C8B-25A5-434B-AB47-14F9AD3C51C4}"/>
              </a:ext>
            </a:extLst>
          </p:cNvPr>
          <p:cNvSpPr>
            <a:spLocks noGrp="1"/>
          </p:cNvSpPr>
          <p:nvPr>
            <p:ph type="title"/>
          </p:nvPr>
        </p:nvSpPr>
        <p:spPr/>
        <p:txBody>
          <a:bodyPr>
            <a:normAutofit/>
          </a:bodyPr>
          <a:lstStyle/>
          <a:p>
            <a:r>
              <a:rPr lang="en-US" sz="3800" dirty="0"/>
              <a:t>SYSTEM ARCHITECTURE</a:t>
            </a:r>
            <a:endParaRPr lang="en-IN" sz="3800" dirty="0"/>
          </a:p>
        </p:txBody>
      </p:sp>
      <p:pic>
        <p:nvPicPr>
          <p:cNvPr id="9" name="Content Placeholder 8">
            <a:extLst>
              <a:ext uri="{FF2B5EF4-FFF2-40B4-BE49-F238E27FC236}">
                <a16:creationId xmlns:a16="http://schemas.microsoft.com/office/drawing/2014/main" id="{26392546-70EF-C47A-AA57-EA9B0DABBAB8}"/>
              </a:ext>
            </a:extLst>
          </p:cNvPr>
          <p:cNvPicPr>
            <a:picLocks noGrp="1" noChangeAspect="1"/>
          </p:cNvPicPr>
          <p:nvPr>
            <p:ph idx="1"/>
          </p:nvPr>
        </p:nvPicPr>
        <p:blipFill>
          <a:blip r:embed="rId2"/>
          <a:stretch>
            <a:fillRect/>
          </a:stretch>
        </p:blipFill>
        <p:spPr>
          <a:xfrm>
            <a:off x="964096" y="1828800"/>
            <a:ext cx="10038521" cy="5029200"/>
          </a:xfrm>
        </p:spPr>
      </p:pic>
    </p:spTree>
    <p:extLst>
      <p:ext uri="{BB962C8B-B14F-4D97-AF65-F5344CB8AC3E}">
        <p14:creationId xmlns:p14="http://schemas.microsoft.com/office/powerpoint/2010/main" val="381371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A80F-3B0D-90CC-9D94-CEE3CF7858EE}"/>
              </a:ext>
            </a:extLst>
          </p:cNvPr>
          <p:cNvSpPr>
            <a:spLocks noGrp="1"/>
          </p:cNvSpPr>
          <p:nvPr>
            <p:ph type="title"/>
          </p:nvPr>
        </p:nvSpPr>
        <p:spPr/>
        <p:txBody>
          <a:bodyPr>
            <a:normAutofit/>
          </a:bodyPr>
          <a:lstStyle/>
          <a:p>
            <a:r>
              <a:rPr lang="en-US" sz="3800" dirty="0"/>
              <a:t>SYSTEM DESIGN</a:t>
            </a:r>
            <a:endParaRPr lang="en-IN" sz="3800" dirty="0"/>
          </a:p>
        </p:txBody>
      </p:sp>
      <p:sp>
        <p:nvSpPr>
          <p:cNvPr id="15" name="Content Placeholder 14">
            <a:extLst>
              <a:ext uri="{FF2B5EF4-FFF2-40B4-BE49-F238E27FC236}">
                <a16:creationId xmlns:a16="http://schemas.microsoft.com/office/drawing/2014/main" id="{C9295C05-5D31-5DF4-B63B-45895784C41A}"/>
              </a:ext>
            </a:extLst>
          </p:cNvPr>
          <p:cNvSpPr>
            <a:spLocks noGrp="1"/>
          </p:cNvSpPr>
          <p:nvPr>
            <p:ph idx="1"/>
          </p:nvPr>
        </p:nvSpPr>
        <p:spPr>
          <a:xfrm>
            <a:off x="451983" y="1928191"/>
            <a:ext cx="3275191" cy="894522"/>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A7EB8E03-7326-8605-F5F3-136A98D4598A}"/>
              </a:ext>
            </a:extLst>
          </p:cNvPr>
          <p:cNvPicPr>
            <a:picLocks noChangeAspect="1"/>
          </p:cNvPicPr>
          <p:nvPr/>
        </p:nvPicPr>
        <p:blipFill>
          <a:blip r:embed="rId2"/>
          <a:stretch>
            <a:fillRect/>
          </a:stretch>
        </p:blipFill>
        <p:spPr>
          <a:xfrm>
            <a:off x="6450496" y="616380"/>
            <a:ext cx="5367130" cy="6241620"/>
          </a:xfrm>
          <a:prstGeom prst="rect">
            <a:avLst/>
          </a:prstGeom>
        </p:spPr>
      </p:pic>
    </p:spTree>
    <p:extLst>
      <p:ext uri="{BB962C8B-B14F-4D97-AF65-F5344CB8AC3E}">
        <p14:creationId xmlns:p14="http://schemas.microsoft.com/office/powerpoint/2010/main" val="296703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27C4-7151-5897-CBDA-03BB5A6D86E3}"/>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BBBCD066-A850-1118-9EB4-D5A3DA27CBE1}"/>
              </a:ext>
            </a:extLst>
          </p:cNvPr>
          <p:cNvSpPr>
            <a:spLocks noGrp="1"/>
          </p:cNvSpPr>
          <p:nvPr>
            <p:ph idx="1"/>
          </p:nvPr>
        </p:nvSpPr>
        <p:spPr>
          <a:xfrm>
            <a:off x="484409" y="1776844"/>
            <a:ext cx="6194687" cy="1013800"/>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DATA 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9585390B-6B67-A327-E3F4-305EA3E35914}"/>
              </a:ext>
            </a:extLst>
          </p:cNvPr>
          <p:cNvPicPr>
            <a:picLocks noChangeAspect="1"/>
          </p:cNvPicPr>
          <p:nvPr/>
        </p:nvPicPr>
        <p:blipFill>
          <a:blip r:embed="rId2"/>
          <a:stretch>
            <a:fillRect/>
          </a:stretch>
        </p:blipFill>
        <p:spPr>
          <a:xfrm>
            <a:off x="437322" y="2673527"/>
            <a:ext cx="6114875" cy="1411125"/>
          </a:xfrm>
          <a:prstGeom prst="rect">
            <a:avLst/>
          </a:prstGeom>
        </p:spPr>
      </p:pic>
      <p:pic>
        <p:nvPicPr>
          <p:cNvPr id="5" name="Content Placeholder 4">
            <a:extLst>
              <a:ext uri="{FF2B5EF4-FFF2-40B4-BE49-F238E27FC236}">
                <a16:creationId xmlns:a16="http://schemas.microsoft.com/office/drawing/2014/main" id="{ED1CF889-1BFB-1754-2EA1-0D1DD13A5EA1}"/>
              </a:ext>
            </a:extLst>
          </p:cNvPr>
          <p:cNvPicPr>
            <a:picLocks noChangeAspect="1"/>
          </p:cNvPicPr>
          <p:nvPr/>
        </p:nvPicPr>
        <p:blipFill>
          <a:blip r:embed="rId3"/>
          <a:stretch>
            <a:fillRect/>
          </a:stretch>
        </p:blipFill>
        <p:spPr>
          <a:xfrm>
            <a:off x="630064" y="4432852"/>
            <a:ext cx="5586862" cy="2315816"/>
          </a:xfrm>
          <a:prstGeom prst="rect">
            <a:avLst/>
          </a:prstGeom>
        </p:spPr>
      </p:pic>
      <p:pic>
        <p:nvPicPr>
          <p:cNvPr id="6" name="Content Placeholder 4">
            <a:extLst>
              <a:ext uri="{FF2B5EF4-FFF2-40B4-BE49-F238E27FC236}">
                <a16:creationId xmlns:a16="http://schemas.microsoft.com/office/drawing/2014/main" id="{21B283D2-0334-A55B-192F-AA2DC856EAE9}"/>
              </a:ext>
            </a:extLst>
          </p:cNvPr>
          <p:cNvPicPr>
            <a:picLocks noChangeAspect="1"/>
          </p:cNvPicPr>
          <p:nvPr/>
        </p:nvPicPr>
        <p:blipFill>
          <a:blip r:embed="rId4"/>
          <a:stretch>
            <a:fillRect/>
          </a:stretch>
        </p:blipFill>
        <p:spPr>
          <a:xfrm>
            <a:off x="6679096" y="2790644"/>
            <a:ext cx="5075582" cy="3958024"/>
          </a:xfrm>
          <a:prstGeom prst="rect">
            <a:avLst/>
          </a:prstGeom>
        </p:spPr>
      </p:pic>
    </p:spTree>
    <p:extLst>
      <p:ext uri="{BB962C8B-B14F-4D97-AF65-F5344CB8AC3E}">
        <p14:creationId xmlns:p14="http://schemas.microsoft.com/office/powerpoint/2010/main" val="36063308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TC103457464[[fn=Dividend]]</Template>
  <TotalTime>1462</TotalTime>
  <Words>2159</Words>
  <Application>Microsoft Office PowerPoint</Application>
  <PresentationFormat>Widescreen</PresentationFormat>
  <Paragraphs>129</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Gill Sans MT</vt:lpstr>
      <vt:lpstr>Times New Roman</vt:lpstr>
      <vt:lpstr>Wingdings</vt:lpstr>
      <vt:lpstr>Wingdings 2</vt:lpstr>
      <vt:lpstr>Dividend</vt:lpstr>
      <vt:lpstr> Emotional based media playback and stress monitoring system for Autism  (Batch-A22) </vt:lpstr>
      <vt:lpstr>INTRODUCTION</vt:lpstr>
      <vt:lpstr>LITERATURE SURVEY</vt:lpstr>
      <vt:lpstr>LITERATURE SURVEY</vt:lpstr>
      <vt:lpstr>PROBLEM STATEMENT</vt:lpstr>
      <vt:lpstr>DEVELOPMENT ENVIRONMENT</vt:lpstr>
      <vt:lpstr>SYSTEM ARCHITECTURE</vt:lpstr>
      <vt:lpstr>SYSTEM DESIGN</vt:lpstr>
      <vt:lpstr>SYSTEM DESIGN</vt:lpstr>
      <vt:lpstr>SYSTEM DESIGN</vt:lpstr>
      <vt:lpstr>SYSTEM DESIGN</vt:lpstr>
      <vt:lpstr>MODULE DESCRIPTION</vt:lpstr>
      <vt:lpstr>MODULE DESCRIPTION</vt:lpstr>
      <vt:lpstr>MODULE DESCRIPTION</vt:lpstr>
      <vt:lpstr>MODULE DESCRIPTION</vt:lpstr>
      <vt:lpstr>MODULE DESCRIPTION</vt:lpstr>
      <vt:lpstr>MODULE DESCRIPTION</vt:lpstr>
      <vt:lpstr>PERFORMANCE  ANALYSIS </vt:lpstr>
      <vt:lpstr>SCREENSHOTS</vt:lpstr>
      <vt:lpstr>SCREENSHOTS</vt:lpstr>
      <vt:lpstr>SCREENSHOTS</vt:lpstr>
      <vt:lpstr>SCREENSHOTS</vt:lpstr>
      <vt:lpstr>SCREENSHOTS</vt:lpstr>
      <vt:lpstr>CONCLUSION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Sreenidhyee</dc:creator>
  <cp:lastModifiedBy>Srinitheka T</cp:lastModifiedBy>
  <cp:revision>242</cp:revision>
  <dcterms:created xsi:type="dcterms:W3CDTF">2022-01-02T09:56:59Z</dcterms:created>
  <dcterms:modified xsi:type="dcterms:W3CDTF">2022-05-25T12:08:07Z</dcterms:modified>
</cp:coreProperties>
</file>